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26"/>
  </p:notesMasterIdLst>
  <p:handoutMasterIdLst>
    <p:handoutMasterId r:id="rId27"/>
  </p:handoutMasterIdLst>
  <p:sldIdLst>
    <p:sldId id="2076138207" r:id="rId2"/>
    <p:sldId id="2076138356" r:id="rId3"/>
    <p:sldId id="2076138245" r:id="rId4"/>
    <p:sldId id="2147469356" r:id="rId5"/>
    <p:sldId id="2076138259" r:id="rId6"/>
    <p:sldId id="2147469543" r:id="rId7"/>
    <p:sldId id="2147469418" r:id="rId8"/>
    <p:sldId id="2147469561" r:id="rId9"/>
    <p:sldId id="2076138268" r:id="rId10"/>
    <p:sldId id="2147469490" r:id="rId11"/>
    <p:sldId id="2147469541" r:id="rId12"/>
    <p:sldId id="2147469554" r:id="rId13"/>
    <p:sldId id="2147469542" r:id="rId14"/>
    <p:sldId id="2147469555" r:id="rId15"/>
    <p:sldId id="2147469491" r:id="rId16"/>
    <p:sldId id="2147469495" r:id="rId17"/>
    <p:sldId id="2076137522" r:id="rId18"/>
    <p:sldId id="2145705876" r:id="rId19"/>
    <p:sldId id="2147469484" r:id="rId20"/>
    <p:sldId id="2147469470" r:id="rId21"/>
    <p:sldId id="2147469538" r:id="rId22"/>
    <p:sldId id="2147469471" r:id="rId23"/>
    <p:sldId id="2147469537" r:id="rId24"/>
    <p:sldId id="2147469503" r:id="rId25"/>
  </p:sldIdLst>
  <p:sldSz cx="12192000" cy="6858000"/>
  <p:notesSz cx="7104063" cy="10234613"/>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666666"/>
    <a:srgbClr val="FFB900"/>
    <a:srgbClr val="107C10"/>
    <a:srgbClr val="0078D4"/>
    <a:srgbClr val="FFFFFF"/>
    <a:srgbClr val="9BF00B"/>
    <a:srgbClr val="000000"/>
    <a:srgbClr val="D83B01"/>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3D126F-2FDB-48E8-885F-AB2772C1BFA9}" v="9" dt="2021-09-13T07:12:30.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57" autoAdjust="0"/>
  </p:normalViewPr>
  <p:slideViewPr>
    <p:cSldViewPr snapToGrid="0">
      <p:cViewPr varScale="1">
        <p:scale>
          <a:sx n="83" d="100"/>
          <a:sy n="83" d="100"/>
        </p:scale>
        <p:origin x="60" y="108"/>
      </p:cViewPr>
      <p:guideLst/>
    </p:cSldViewPr>
  </p:slideViewPr>
  <p:notesTextViewPr>
    <p:cViewPr>
      <p:scale>
        <a:sx n="3" d="2"/>
        <a:sy n="3" d="2"/>
      </p:scale>
      <p:origin x="0" y="0"/>
    </p:cViewPr>
  </p:notesTextViewPr>
  <p:notesViewPr>
    <p:cSldViewPr snapToGrid="0">
      <p:cViewPr>
        <p:scale>
          <a:sx n="1" d="2"/>
          <a:sy n="1" d="2"/>
        </p:scale>
        <p:origin x="0" y="0"/>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955"/>
            <a:ext cx="3078427" cy="511731"/>
          </a:xfrm>
          <a:prstGeom prst="rect">
            <a:avLst/>
          </a:prstGeom>
        </p:spPr>
        <p:txBody>
          <a:bodyPr vert="horz" lIns="99075" tIns="49538" rIns="99075" bIns="49538"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460F9EC6-89FF-47E1-8594-1A32E3B45134}" type="datetime8">
              <a:rPr lang="en-US" smtClean="0">
                <a:latin typeface="Segoe UI" pitchFamily="34" charset="0"/>
              </a:rPr>
              <a:t>9/13/2021 9:12 AM</a:t>
            </a:fld>
            <a:endParaRPr lang="en-US">
              <a:latin typeface="Segoe UI" pitchFamily="34" charset="0"/>
            </a:endParaRPr>
          </a:p>
        </p:txBody>
      </p:sp>
      <p:sp>
        <p:nvSpPr>
          <p:cNvPr id="8" name="Footer Placeholder 7"/>
          <p:cNvSpPr>
            <a:spLocks noGrp="1"/>
          </p:cNvSpPr>
          <p:nvPr>
            <p:ph type="ftr" sz="quarter" idx="2"/>
          </p:nvPr>
        </p:nvSpPr>
        <p:spPr>
          <a:xfrm>
            <a:off x="0" y="9721106"/>
            <a:ext cx="6002933" cy="372084"/>
          </a:xfrm>
          <a:prstGeom prst="rect">
            <a:avLst/>
          </a:prstGeom>
        </p:spPr>
        <p:txBody>
          <a:bodyPr vert="horz" lIns="99075" tIns="49538" rIns="99075" bIns="49538" rtlCol="0" anchor="b"/>
          <a:lstStyle>
            <a:lvl1pPr algn="l">
              <a:defRPr sz="1300"/>
            </a:lvl1pPr>
          </a:lstStyle>
          <a:p>
            <a:pPr marL="431735" defTabSz="99042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91093" y="9721106"/>
            <a:ext cx="1111326" cy="511731"/>
          </a:xfrm>
          <a:prstGeom prst="rect">
            <a:avLst/>
          </a:prstGeom>
        </p:spPr>
        <p:txBody>
          <a:bodyPr vert="horz" lIns="99075" tIns="49538" rIns="99075" bIns="49538"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9075" tIns="49538" rIns="99075" bIns="49538" rtlCol="0" anchor="ctr"/>
          <a:lstStyle/>
          <a:p>
            <a:endParaRPr lang="en-US"/>
          </a:p>
        </p:txBody>
      </p:sp>
      <p:sp>
        <p:nvSpPr>
          <p:cNvPr id="10" name="Footer Placeholder 9"/>
          <p:cNvSpPr>
            <a:spLocks noGrp="1"/>
          </p:cNvSpPr>
          <p:nvPr>
            <p:ph type="ftr" sz="quarter" idx="4"/>
          </p:nvPr>
        </p:nvSpPr>
        <p:spPr>
          <a:xfrm>
            <a:off x="0" y="9722882"/>
            <a:ext cx="6133174" cy="398420"/>
          </a:xfrm>
          <a:prstGeom prst="rect">
            <a:avLst/>
          </a:prstGeom>
        </p:spPr>
        <p:txBody>
          <a:bodyPr vert="horz" lIns="99075" tIns="49538" rIns="99075" bIns="49538" rtlCol="0" anchor="b"/>
          <a:lstStyle>
            <a:lvl1pPr marL="619220" indent="0" algn="l">
              <a:defRPr sz="1300"/>
            </a:lvl1p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atin typeface="Segoe UI" pitchFamily="34" charset="0"/>
              </a:defRPr>
            </a:lvl1pPr>
          </a:lstStyle>
          <a:p>
            <a:fld id="{386CE63F-9E7F-4C04-9D0D-FCA25A8E9E86}" type="datetime8">
              <a:rPr lang="en-US" smtClean="0"/>
              <a:t>9/13/2021 8:27 AM</a:t>
            </a:fld>
            <a:endParaRPr lang="en-US"/>
          </a:p>
        </p:txBody>
      </p:sp>
      <p:sp>
        <p:nvSpPr>
          <p:cNvPr id="12" name="Notes Placeholder 11"/>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21334" y="9721106"/>
            <a:ext cx="981085" cy="511731"/>
          </a:xfrm>
          <a:prstGeom prst="rect">
            <a:avLst/>
          </a:prstGeom>
        </p:spPr>
        <p:txBody>
          <a:bodyPr vert="horz" lIns="99075" tIns="49538" rIns="99075" bIns="49538"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9/13/2021 8:27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077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CD0027-6651-48A4-B11A-8E2829B66879}" type="slidenum">
              <a:rPr lang="en-US" smtClean="0"/>
              <a:t>13</a:t>
            </a:fld>
            <a:endParaRPr lang="en-US"/>
          </a:p>
        </p:txBody>
      </p:sp>
    </p:spTree>
    <p:extLst>
      <p:ext uri="{BB962C8B-B14F-4D97-AF65-F5344CB8AC3E}">
        <p14:creationId xmlns:p14="http://schemas.microsoft.com/office/powerpoint/2010/main" val="1067457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CD0027-6651-48A4-B11A-8E2829B66879}" type="slidenum">
              <a:rPr lang="en-US" smtClean="0"/>
              <a:t>14</a:t>
            </a:fld>
            <a:endParaRPr lang="en-US"/>
          </a:p>
        </p:txBody>
      </p:sp>
    </p:spTree>
    <p:extLst>
      <p:ext uri="{BB962C8B-B14F-4D97-AF65-F5344CB8AC3E}">
        <p14:creationId xmlns:p14="http://schemas.microsoft.com/office/powerpoint/2010/main" val="1067457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CD0027-6651-48A4-B11A-8E2829B66879}" type="slidenum">
              <a:rPr lang="en-US" smtClean="0"/>
              <a:t>15</a:t>
            </a:fld>
            <a:endParaRPr lang="en-US"/>
          </a:p>
        </p:txBody>
      </p:sp>
    </p:spTree>
    <p:extLst>
      <p:ext uri="{BB962C8B-B14F-4D97-AF65-F5344CB8AC3E}">
        <p14:creationId xmlns:p14="http://schemas.microsoft.com/office/powerpoint/2010/main" val="1173331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lgn="l">
              <a:lnSpc>
                <a:spcPct val="107000"/>
              </a:lnSpc>
              <a:spcBef>
                <a:spcPts val="0"/>
              </a:spcBef>
              <a:spcAft>
                <a:spcPts val="800"/>
              </a:spcAft>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9/13/2021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18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9/13/2021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188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CD0027-6651-48A4-B11A-8E2829B66879}" type="slidenum">
              <a:rPr lang="en-US" smtClean="0"/>
              <a:t>18</a:t>
            </a:fld>
            <a:endParaRPr lang="en-US"/>
          </a:p>
        </p:txBody>
      </p:sp>
    </p:spTree>
    <p:extLst>
      <p:ext uri="{BB962C8B-B14F-4D97-AF65-F5344CB8AC3E}">
        <p14:creationId xmlns:p14="http://schemas.microsoft.com/office/powerpoint/2010/main" val="1296722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1CD0027-6651-48A4-B11A-8E2829B66879}" type="slidenum">
              <a:rPr lang="en-US" smtClean="0"/>
              <a:t>19</a:t>
            </a:fld>
            <a:endParaRPr lang="en-US"/>
          </a:p>
        </p:txBody>
      </p:sp>
    </p:spTree>
    <p:extLst>
      <p:ext uri="{BB962C8B-B14F-4D97-AF65-F5344CB8AC3E}">
        <p14:creationId xmlns:p14="http://schemas.microsoft.com/office/powerpoint/2010/main" val="2297670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CD0027-6651-48A4-B11A-8E2829B66879}" type="slidenum">
              <a:rPr lang="en-US" smtClean="0"/>
              <a:t>20</a:t>
            </a:fld>
            <a:endParaRPr lang="en-US"/>
          </a:p>
        </p:txBody>
      </p:sp>
    </p:spTree>
    <p:extLst>
      <p:ext uri="{BB962C8B-B14F-4D97-AF65-F5344CB8AC3E}">
        <p14:creationId xmlns:p14="http://schemas.microsoft.com/office/powerpoint/2010/main" val="4280103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5B61B-E6C7-4B3D-8093-336C977D0C8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9925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CD0027-6651-48A4-B11A-8E2829B66879}" type="slidenum">
              <a:rPr lang="en-US" smtClean="0"/>
              <a:t>22</a:t>
            </a:fld>
            <a:endParaRPr lang="en-US"/>
          </a:p>
        </p:txBody>
      </p:sp>
    </p:spTree>
    <p:extLst>
      <p:ext uri="{BB962C8B-B14F-4D97-AF65-F5344CB8AC3E}">
        <p14:creationId xmlns:p14="http://schemas.microsoft.com/office/powerpoint/2010/main" val="369140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9/13/2021 8:27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186949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5B61B-E6C7-4B3D-8093-336C977D0C8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2905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marL="58235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8757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9/13/2021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627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9/13/2021 8:27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4625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391A5D-76B2-498E-91D8-F03BE0C08D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30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1CD0027-6651-48A4-B11A-8E2829B66879}" type="slidenum">
              <a:rPr lang="en-US" smtClean="0"/>
              <a:t>8</a:t>
            </a:fld>
            <a:endParaRPr lang="en-US"/>
          </a:p>
        </p:txBody>
      </p:sp>
    </p:spTree>
    <p:extLst>
      <p:ext uri="{BB962C8B-B14F-4D97-AF65-F5344CB8AC3E}">
        <p14:creationId xmlns:p14="http://schemas.microsoft.com/office/powerpoint/2010/main" val="4239657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15000"/>
              </a:lnSpc>
              <a:spcBef>
                <a:spcPts val="0"/>
              </a:spcBef>
              <a:spcAft>
                <a:spcPts val="600"/>
              </a:spcAft>
            </a:pPr>
            <a:endParaRPr lang="en-US"/>
          </a:p>
        </p:txBody>
      </p:sp>
      <p:sp>
        <p:nvSpPr>
          <p:cNvPr id="4" name="Slide Number Placeholder 3"/>
          <p:cNvSpPr>
            <a:spLocks noGrp="1"/>
          </p:cNvSpPr>
          <p:nvPr>
            <p:ph type="sldNum" sz="quarter" idx="5"/>
          </p:nvPr>
        </p:nvSpPr>
        <p:spPr/>
        <p:txBody>
          <a:bodyPr/>
          <a:lstStyle/>
          <a:p>
            <a:fld id="{E1CD0027-6651-48A4-B11A-8E2829B66879}" type="slidenum">
              <a:rPr lang="en-US" smtClean="0"/>
              <a:t>10</a:t>
            </a:fld>
            <a:endParaRPr lang="en-US"/>
          </a:p>
        </p:txBody>
      </p:sp>
    </p:spTree>
    <p:extLst>
      <p:ext uri="{BB962C8B-B14F-4D97-AF65-F5344CB8AC3E}">
        <p14:creationId xmlns:p14="http://schemas.microsoft.com/office/powerpoint/2010/main" val="3169285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75B61B-E6C7-4B3D-8093-336C977D0C8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592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E1CD0027-6651-48A4-B11A-8E2829B66879}" type="slidenum">
              <a:rPr lang="en-US" smtClean="0"/>
              <a:t>12</a:t>
            </a:fld>
            <a:endParaRPr lang="en-US"/>
          </a:p>
        </p:txBody>
      </p:sp>
    </p:spTree>
    <p:extLst>
      <p:ext uri="{BB962C8B-B14F-4D97-AF65-F5344CB8AC3E}">
        <p14:creationId xmlns:p14="http://schemas.microsoft.com/office/powerpoint/2010/main" val="10674575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627490" y="1019508"/>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210317"/>
      </p:ext>
    </p:extLst>
  </p:cSld>
  <p:clrMapOvr>
    <a:masterClrMapping/>
  </p:clrMapOvr>
  <p:transition>
    <p:fade/>
  </p:transition>
  <p:extLst>
    <p:ext uri="{DCECCB84-F9BA-43D5-87BE-67443E8EF086}">
      <p15:sldGuideLst xmlns:p15="http://schemas.microsoft.com/office/powerpoint/2012/main">
        <p15:guide id="1" orient="horz" pos="512">
          <p15:clr>
            <a:srgbClr val="5ACBF0"/>
          </p15:clr>
        </p15:guide>
        <p15:guide id="2" orient="horz" pos="1609">
          <p15:clr>
            <a:srgbClr val="5ACBF0"/>
          </p15:clr>
        </p15:guide>
        <p15:guide id="4" orient="horz" pos="226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_subtitle - Half 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609600" y="571500"/>
            <a:ext cx="4541602" cy="872034"/>
          </a:xfrm>
        </p:spPr>
        <p:txBody>
          <a:bodyPr/>
          <a:lstStyle>
            <a:lvl1pPr>
              <a:lnSpc>
                <a:spcPts val="3380"/>
              </a:lnSpc>
              <a:defRPr/>
            </a:lvl1pPr>
          </a:lstStyle>
          <a:p>
            <a:r>
              <a:rPr lang="en-US"/>
              <a:t>Click to edit Master title style</a:t>
            </a:r>
          </a:p>
        </p:txBody>
      </p:sp>
      <p:sp>
        <p:nvSpPr>
          <p:cNvPr id="4" name="Text Placeholder 3"/>
          <p:cNvSpPr>
            <a:spLocks noGrp="1"/>
          </p:cNvSpPr>
          <p:nvPr>
            <p:ph type="body" sz="quarter" idx="10"/>
          </p:nvPr>
        </p:nvSpPr>
        <p:spPr>
          <a:xfrm>
            <a:off x="619648" y="1533552"/>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328294"/>
      </p:ext>
    </p:extLst>
  </p:cSld>
  <p:clrMapOvr>
    <a:masterClrMapping/>
  </p:clrMapOvr>
  <p:transition>
    <p:fade/>
  </p:transition>
  <p:extLst>
    <p:ext uri="{DCECCB84-F9BA-43D5-87BE-67443E8EF086}">
      <p15:sldGuideLst xmlns:p15="http://schemas.microsoft.com/office/powerpoint/2012/main">
        <p15:guide id="1" orient="horz" pos="512">
          <p15:clr>
            <a:srgbClr val="5ACBF0"/>
          </p15:clr>
        </p15:guide>
        <p15:guide id="2" orient="horz" pos="1680" userDrawn="1">
          <p15:clr>
            <a:srgbClr val="5ACBF0"/>
          </p15:clr>
        </p15:guide>
        <p15:guide id="4" orient="horz" pos="226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190" r:id="rId3"/>
    <p:sldLayoutId id="2147485197" r:id="rId4"/>
    <p:sldLayoutId id="2147485195" r:id="rId5"/>
    <p:sldLayoutId id="2147485196" r:id="rId6"/>
    <p:sldLayoutId id="2147484610" r:id="rId7"/>
    <p:sldLayoutId id="2147485203" r:id="rId8"/>
    <p:sldLayoutId id="2147485202"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8" r:id="rId33"/>
    <p:sldLayoutId id="2147484939" r:id="rId34"/>
    <p:sldLayoutId id="2147484940" r:id="rId35"/>
    <p:sldLayoutId id="2147485161" r:id="rId36"/>
    <p:sldLayoutId id="2147485152" r:id="rId37"/>
    <p:sldLayoutId id="2147485153" r:id="rId38"/>
    <p:sldLayoutId id="2147485154" r:id="rId39"/>
    <p:sldLayoutId id="2147484944" r:id="rId40"/>
    <p:sldLayoutId id="2147484945" r:id="rId41"/>
    <p:sldLayoutId id="2147485137" r:id="rId42"/>
    <p:sldLayoutId id="2147485138" r:id="rId43"/>
    <p:sldLayoutId id="2147485139" r:id="rId44"/>
    <p:sldLayoutId id="2147485140" r:id="rId45"/>
    <p:sldLayoutId id="2147485141" r:id="rId46"/>
    <p:sldLayoutId id="2147485142" r:id="rId47"/>
    <p:sldLayoutId id="2147485212" r:id="rId48"/>
    <p:sldLayoutId id="2147485213" r:id="rId49"/>
    <p:sldLayoutId id="2147485214" r:id="rId50"/>
    <p:sldLayoutId id="2147484249" r:id="rId51"/>
    <p:sldLayoutId id="2147484640" r:id="rId52"/>
    <p:sldLayoutId id="2147485198" r:id="rId53"/>
    <p:sldLayoutId id="2147484584" r:id="rId54"/>
    <p:sldLayoutId id="2147485199" r:id="rId55"/>
    <p:sldLayoutId id="2147484583" r:id="rId56"/>
    <p:sldLayoutId id="2147485206" r:id="rId57"/>
    <p:sldLayoutId id="2147485207" r:id="rId58"/>
    <p:sldLayoutId id="2147485208" r:id="rId59"/>
    <p:sldLayoutId id="2147485209" r:id="rId60"/>
    <p:sldLayoutId id="2147485210" r:id="rId61"/>
    <p:sldLayoutId id="2147485211" r:id="rId62"/>
    <p:sldLayoutId id="2147484671" r:id="rId63"/>
    <p:sldLayoutId id="2147484673" r:id="rId64"/>
    <p:sldLayoutId id="2147485204" r:id="rId65"/>
    <p:sldLayoutId id="2147485205" r:id="rId66"/>
    <p:sldLayoutId id="2147484299" r:id="rId67"/>
    <p:sldLayoutId id="2147484263" r:id="rId68"/>
    <p:sldLayoutId id="2147485216" r:id="rId69"/>
    <p:sldLayoutId id="2147485217" r:id="rId7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69.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0.xml"/><Relationship Id="rId1" Type="http://schemas.openxmlformats.org/officeDocument/2006/relationships/slideLayout" Target="../slideLayouts/slideLayout69.xml"/><Relationship Id="rId5" Type="http://schemas.openxmlformats.org/officeDocument/2006/relationships/image" Target="../media/image53.emf"/><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4.xml"/><Relationship Id="rId1" Type="http://schemas.openxmlformats.org/officeDocument/2006/relationships/slideLayout" Target="../slideLayouts/slideLayout69.xml"/><Relationship Id="rId5" Type="http://schemas.openxmlformats.org/officeDocument/2006/relationships/image" Target="../media/image52.emf"/><Relationship Id="rId4" Type="http://schemas.openxmlformats.org/officeDocument/2006/relationships/image" Target="../media/image51.emf"/></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emf"/><Relationship Id="rId3" Type="http://schemas.openxmlformats.org/officeDocument/2006/relationships/image" Target="../media/image54.emf"/><Relationship Id="rId7" Type="http://schemas.openxmlformats.org/officeDocument/2006/relationships/image" Target="../media/image58.emf"/><Relationship Id="rId12" Type="http://schemas.openxmlformats.org/officeDocument/2006/relationships/image" Target="../media/image63.emf"/><Relationship Id="rId2" Type="http://schemas.openxmlformats.org/officeDocument/2006/relationships/notesSlide" Target="../notesSlides/notesSlide15.xml"/><Relationship Id="rId1" Type="http://schemas.openxmlformats.org/officeDocument/2006/relationships/slideLayout" Target="../slideLayouts/slideLayout69.xml"/><Relationship Id="rId6" Type="http://schemas.openxmlformats.org/officeDocument/2006/relationships/image" Target="../media/image57.png"/><Relationship Id="rId11" Type="http://schemas.openxmlformats.org/officeDocument/2006/relationships/image" Target="../media/image62.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69.xml"/><Relationship Id="rId4" Type="http://schemas.openxmlformats.org/officeDocument/2006/relationships/image" Target="../media/image66.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8.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9.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0.xml"/><Relationship Id="rId1" Type="http://schemas.openxmlformats.org/officeDocument/2006/relationships/slideLayout" Target="../slideLayouts/slideLayout69.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70.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jpe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jpeg"/><Relationship Id="rId10" Type="http://schemas.openxmlformats.org/officeDocument/2006/relationships/image" Target="../media/image41.svg"/><Relationship Id="rId4" Type="http://schemas.openxmlformats.org/officeDocument/2006/relationships/image" Target="../media/image6.jpe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6.svg"/><Relationship Id="rId2" Type="http://schemas.openxmlformats.org/officeDocument/2006/relationships/image" Target="../media/image38.png"/><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45.sv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69.xml"/><Relationship Id="rId5" Type="http://schemas.openxmlformats.org/officeDocument/2006/relationships/slide" Target="slide24.xml"/><Relationship Id="rId4" Type="http://schemas.openxmlformats.org/officeDocument/2006/relationships/slide" Target="slide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hyperlink" Target="https://www.linkedin.com/in/rhalbheer/" TargetMode="External"/><Relationship Id="rId2" Type="http://schemas.openxmlformats.org/officeDocument/2006/relationships/image" Target="../media/image47.jpeg"/><Relationship Id="rId1" Type="http://schemas.openxmlformats.org/officeDocument/2006/relationships/slideLayout" Target="../slideLayouts/slideLayout65.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a:t>Innovation Through Security</a:t>
            </a:r>
          </a:p>
        </p:txBody>
      </p:sp>
      <p:sp>
        <p:nvSpPr>
          <p:cNvPr id="5" name="Text Placeholder 4"/>
          <p:cNvSpPr>
            <a:spLocks noGrp="1"/>
          </p:cNvSpPr>
          <p:nvPr>
            <p:ph type="body" sz="quarter" idx="12"/>
          </p:nvPr>
        </p:nvSpPr>
        <p:spPr>
          <a:xfrm>
            <a:off x="582042" y="3962400"/>
            <a:ext cx="4164583" cy="677108"/>
          </a:xfrm>
        </p:spPr>
        <p:txBody>
          <a:bodyPr/>
          <a:lstStyle/>
          <a:p>
            <a:r>
              <a:rPr lang="en-US"/>
              <a:t>Roger Halbheer</a:t>
            </a:r>
          </a:p>
          <a:p>
            <a:r>
              <a:rPr lang="en-US"/>
              <a:t>Chief Security Advisor</a:t>
            </a:r>
          </a:p>
        </p:txBody>
      </p:sp>
    </p:spTree>
    <p:extLst>
      <p:ext uri="{BB962C8B-B14F-4D97-AF65-F5344CB8AC3E}">
        <p14:creationId xmlns:p14="http://schemas.microsoft.com/office/powerpoint/2010/main" val="2669305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9456-1105-1244-8644-91575D9C3CB6}"/>
              </a:ext>
            </a:extLst>
          </p:cNvPr>
          <p:cNvSpPr>
            <a:spLocks noGrp="1"/>
          </p:cNvSpPr>
          <p:nvPr>
            <p:ph type="title" idx="4294967295"/>
          </p:nvPr>
        </p:nvSpPr>
        <p:spPr>
          <a:xfrm>
            <a:off x="613202" y="1537955"/>
            <a:ext cx="4049109" cy="1154162"/>
          </a:xfrm>
        </p:spPr>
        <p:txBody>
          <a:bodyPr/>
          <a:lstStyle/>
          <a:p>
            <a:pPr rtl="0" eaLnBrk="1" latinLnBrk="0" hangingPunct="1">
              <a:lnSpc>
                <a:spcPts val="3000"/>
              </a:lnSpc>
            </a:pPr>
            <a:r>
              <a:rPr lang="en-US" sz="2800" kern="1200">
                <a:solidFill>
                  <a:srgbClr val="000000"/>
                </a:solidFill>
                <a:effectLst/>
                <a:cs typeface="+mn-cs"/>
              </a:rPr>
              <a:t>Modernize identity and endpoint management</a:t>
            </a:r>
            <a:endParaRPr lang="en-US" sz="2800">
              <a:effectLst/>
            </a:endParaRPr>
          </a:p>
          <a:p>
            <a:pPr>
              <a:lnSpc>
                <a:spcPts val="3000"/>
              </a:lnSpc>
            </a:pPr>
            <a:endParaRPr lang="en-US" sz="2800"/>
          </a:p>
        </p:txBody>
      </p:sp>
      <p:sp>
        <p:nvSpPr>
          <p:cNvPr id="6" name="Rectangle 5">
            <a:extLst>
              <a:ext uri="{FF2B5EF4-FFF2-40B4-BE49-F238E27FC236}">
                <a16:creationId xmlns:a16="http://schemas.microsoft.com/office/drawing/2014/main" id="{ED19DC3E-3557-BE43-B71E-F6FE9AE1E4A1}"/>
              </a:ext>
              <a:ext uri="{C183D7F6-B498-43B3-948B-1728B52AA6E4}">
                <adec:decorative xmlns:adec="http://schemas.microsoft.com/office/drawing/2017/decorative" val="1"/>
              </a:ext>
            </a:extLst>
          </p:cNvPr>
          <p:cNvSpPr/>
          <p:nvPr/>
        </p:nvSpPr>
        <p:spPr bwMode="auto">
          <a:xfrm>
            <a:off x="5857301" y="0"/>
            <a:ext cx="633469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4F6D037D-B2AC-E94F-8A78-403E3800CCA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77906" y="901700"/>
            <a:ext cx="6667500" cy="5054600"/>
          </a:xfrm>
          <a:prstGeom prst="rect">
            <a:avLst/>
          </a:prstGeom>
        </p:spPr>
      </p:pic>
      <p:grpSp>
        <p:nvGrpSpPr>
          <p:cNvPr id="3" name="Group 2">
            <a:extLst>
              <a:ext uri="{FF2B5EF4-FFF2-40B4-BE49-F238E27FC236}">
                <a16:creationId xmlns:a16="http://schemas.microsoft.com/office/drawing/2014/main" id="{3E9A41D3-B0E3-7348-B59D-42E771323855}"/>
              </a:ext>
              <a:ext uri="{C183D7F6-B498-43B3-948B-1728B52AA6E4}">
                <adec:decorative xmlns:adec="http://schemas.microsoft.com/office/drawing/2017/decorative" val="1"/>
              </a:ext>
            </a:extLst>
          </p:cNvPr>
          <p:cNvGrpSpPr/>
          <p:nvPr/>
        </p:nvGrpSpPr>
        <p:grpSpPr>
          <a:xfrm>
            <a:off x="576834" y="553238"/>
            <a:ext cx="881271" cy="881271"/>
            <a:chOff x="576835" y="1677346"/>
            <a:chExt cx="881271" cy="881271"/>
          </a:xfrm>
        </p:grpSpPr>
        <p:sp>
          <p:nvSpPr>
            <p:cNvPr id="7" name="Oval 6">
              <a:extLst>
                <a:ext uri="{FF2B5EF4-FFF2-40B4-BE49-F238E27FC236}">
                  <a16:creationId xmlns:a16="http://schemas.microsoft.com/office/drawing/2014/main" id="{1A2A5A84-3B8A-2846-BC1E-C0F6A573B895}"/>
                </a:ext>
              </a:extLst>
            </p:cNvPr>
            <p:cNvSpPr/>
            <p:nvPr/>
          </p:nvSpPr>
          <p:spPr bwMode="auto">
            <a:xfrm>
              <a:off x="576835" y="1677346"/>
              <a:ext cx="881271" cy="881271"/>
            </a:xfrm>
            <a:prstGeom prst="ellipse">
              <a:avLst/>
            </a:prstGeom>
            <a:solidFill>
              <a:schemeClr val="accent2"/>
            </a:solidFill>
            <a:ln w="63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8" name="Graphic 6">
              <a:extLst>
                <a:ext uri="{FF2B5EF4-FFF2-40B4-BE49-F238E27FC236}">
                  <a16:creationId xmlns:a16="http://schemas.microsoft.com/office/drawing/2014/main" id="{6BA45D5F-ABFA-7549-AA2A-F4C7DC9F7D64}"/>
                </a:ext>
              </a:extLst>
            </p:cNvPr>
            <p:cNvSpPr/>
            <p:nvPr/>
          </p:nvSpPr>
          <p:spPr>
            <a:xfrm>
              <a:off x="794902" y="1944442"/>
              <a:ext cx="472530" cy="347078"/>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0" name="Oval 9">
            <a:extLst>
              <a:ext uri="{FF2B5EF4-FFF2-40B4-BE49-F238E27FC236}">
                <a16:creationId xmlns:a16="http://schemas.microsoft.com/office/drawing/2014/main" id="{00F60940-CF1E-C84D-8A8E-580EE096766B}"/>
              </a:ext>
              <a:ext uri="{C183D7F6-B498-43B3-948B-1728B52AA6E4}">
                <adec:decorative xmlns:adec="http://schemas.microsoft.com/office/drawing/2017/decorative" val="1"/>
              </a:ext>
            </a:extLst>
          </p:cNvPr>
          <p:cNvSpPr/>
          <p:nvPr/>
        </p:nvSpPr>
        <p:spPr bwMode="auto">
          <a:xfrm>
            <a:off x="9832287" y="973040"/>
            <a:ext cx="600502" cy="6005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833590EE-B5C3-B74C-AC44-40DCD26978E7}"/>
              </a:ext>
              <a:ext uri="{C183D7F6-B498-43B3-948B-1728B52AA6E4}">
                <adec:decorative xmlns:adec="http://schemas.microsoft.com/office/drawing/2017/decorative" val="1"/>
              </a:ext>
            </a:extLst>
          </p:cNvPr>
          <p:cNvSpPr/>
          <p:nvPr/>
        </p:nvSpPr>
        <p:spPr bwMode="auto">
          <a:xfrm>
            <a:off x="9473243" y="2055338"/>
            <a:ext cx="600502" cy="6005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B37CC580-4FAD-F64A-995C-97EE72FFCA11}"/>
              </a:ext>
              <a:ext uri="{C183D7F6-B498-43B3-948B-1728B52AA6E4}">
                <adec:decorative xmlns:adec="http://schemas.microsoft.com/office/drawing/2017/decorative" val="1"/>
              </a:ext>
            </a:extLst>
          </p:cNvPr>
          <p:cNvSpPr/>
          <p:nvPr/>
        </p:nvSpPr>
        <p:spPr bwMode="auto">
          <a:xfrm>
            <a:off x="10617535" y="3122138"/>
            <a:ext cx="600502" cy="6005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B9CBA482-606E-BA49-AF4D-0D6AF518A180}"/>
              </a:ext>
              <a:ext uri="{C183D7F6-B498-43B3-948B-1728B52AA6E4}">
                <adec:decorative xmlns:adec="http://schemas.microsoft.com/office/drawing/2017/decorative" val="1"/>
              </a:ext>
            </a:extLst>
          </p:cNvPr>
          <p:cNvSpPr/>
          <p:nvPr/>
        </p:nvSpPr>
        <p:spPr bwMode="auto">
          <a:xfrm>
            <a:off x="11126395" y="4204436"/>
            <a:ext cx="600502" cy="6005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04B07B0-C425-F845-94EA-FBBCB4E6112C}"/>
              </a:ext>
              <a:ext uri="{C183D7F6-B498-43B3-948B-1728B52AA6E4}">
                <adec:decorative xmlns:adec="http://schemas.microsoft.com/office/drawing/2017/decorative" val="1"/>
              </a:ext>
            </a:extLst>
          </p:cNvPr>
          <p:cNvSpPr/>
          <p:nvPr/>
        </p:nvSpPr>
        <p:spPr bwMode="auto">
          <a:xfrm>
            <a:off x="9837451" y="5271235"/>
            <a:ext cx="600502" cy="60050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Title 1">
            <a:extLst>
              <a:ext uri="{FF2B5EF4-FFF2-40B4-BE49-F238E27FC236}">
                <a16:creationId xmlns:a16="http://schemas.microsoft.com/office/drawing/2014/main" id="{0B45FD01-6E13-6C43-A728-FE5FF3B1725F}"/>
              </a:ext>
            </a:extLst>
          </p:cNvPr>
          <p:cNvSpPr txBox="1">
            <a:spLocks/>
          </p:cNvSpPr>
          <p:nvPr/>
        </p:nvSpPr>
        <p:spPr>
          <a:xfrm>
            <a:off x="630425" y="3344795"/>
            <a:ext cx="5143479"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Secure the hybrid workforce</a:t>
            </a:r>
          </a:p>
        </p:txBody>
      </p:sp>
      <p:sp>
        <p:nvSpPr>
          <p:cNvPr id="19" name="Oval 18">
            <a:extLst>
              <a:ext uri="{FF2B5EF4-FFF2-40B4-BE49-F238E27FC236}">
                <a16:creationId xmlns:a16="http://schemas.microsoft.com/office/drawing/2014/main" id="{4564BF37-3F95-A045-A52D-90B59577A45A}"/>
              </a:ext>
              <a:ext uri="{C183D7F6-B498-43B3-948B-1728B52AA6E4}">
                <adec:decorative xmlns:adec="http://schemas.microsoft.com/office/drawing/2017/decorative" val="1"/>
              </a:ext>
            </a:extLst>
          </p:cNvPr>
          <p:cNvSpPr/>
          <p:nvPr/>
        </p:nvSpPr>
        <p:spPr bwMode="auto">
          <a:xfrm>
            <a:off x="604192" y="2741260"/>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 name="Title 1">
            <a:extLst>
              <a:ext uri="{FF2B5EF4-FFF2-40B4-BE49-F238E27FC236}">
                <a16:creationId xmlns:a16="http://schemas.microsoft.com/office/drawing/2014/main" id="{5283A3B9-CCAC-7243-8869-1C03078A689E}"/>
              </a:ext>
            </a:extLst>
          </p:cNvPr>
          <p:cNvSpPr txBox="1">
            <a:spLocks/>
          </p:cNvSpPr>
          <p:nvPr/>
        </p:nvSpPr>
        <p:spPr>
          <a:xfrm>
            <a:off x="630426" y="4632556"/>
            <a:ext cx="3819422"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Transform employee experiences</a:t>
            </a:r>
          </a:p>
        </p:txBody>
      </p:sp>
      <p:sp>
        <p:nvSpPr>
          <p:cNvPr id="21" name="Oval 20">
            <a:extLst>
              <a:ext uri="{FF2B5EF4-FFF2-40B4-BE49-F238E27FC236}">
                <a16:creationId xmlns:a16="http://schemas.microsoft.com/office/drawing/2014/main" id="{50AB3150-A716-1A4C-AF70-D1057B040827}"/>
              </a:ext>
              <a:ext uri="{C183D7F6-B498-43B3-948B-1728B52AA6E4}">
                <adec:decorative xmlns:adec="http://schemas.microsoft.com/office/drawing/2017/decorative" val="1"/>
              </a:ext>
            </a:extLst>
          </p:cNvPr>
          <p:cNvSpPr/>
          <p:nvPr/>
        </p:nvSpPr>
        <p:spPr bwMode="auto">
          <a:xfrm>
            <a:off x="604192" y="4007789"/>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2" name="Title 1">
            <a:extLst>
              <a:ext uri="{FF2B5EF4-FFF2-40B4-BE49-F238E27FC236}">
                <a16:creationId xmlns:a16="http://schemas.microsoft.com/office/drawing/2014/main" id="{D40852E0-992E-7D4D-9873-226A9CE2DFA0}"/>
              </a:ext>
            </a:extLst>
          </p:cNvPr>
          <p:cNvSpPr txBox="1">
            <a:spLocks/>
          </p:cNvSpPr>
          <p:nvPr/>
        </p:nvSpPr>
        <p:spPr>
          <a:xfrm>
            <a:off x="630425" y="5885172"/>
            <a:ext cx="4681803"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Customize secure access for all user types</a:t>
            </a:r>
          </a:p>
        </p:txBody>
      </p:sp>
      <p:sp>
        <p:nvSpPr>
          <p:cNvPr id="23" name="Oval 22">
            <a:extLst>
              <a:ext uri="{FF2B5EF4-FFF2-40B4-BE49-F238E27FC236}">
                <a16:creationId xmlns:a16="http://schemas.microsoft.com/office/drawing/2014/main" id="{BF5237F5-1B86-4D47-BAAB-F9DDCAE419D6}"/>
              </a:ext>
              <a:ext uri="{C183D7F6-B498-43B3-948B-1728B52AA6E4}">
                <adec:decorative xmlns:adec="http://schemas.microsoft.com/office/drawing/2017/decorative" val="1"/>
              </a:ext>
            </a:extLst>
          </p:cNvPr>
          <p:cNvSpPr/>
          <p:nvPr/>
        </p:nvSpPr>
        <p:spPr bwMode="auto">
          <a:xfrm>
            <a:off x="604192" y="5275542"/>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424047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3DD88-1F49-CA4B-9811-1D6D16D0E55E}"/>
              </a:ext>
            </a:extLst>
          </p:cNvPr>
          <p:cNvSpPr>
            <a:spLocks noGrp="1"/>
          </p:cNvSpPr>
          <p:nvPr>
            <p:ph type="title"/>
          </p:nvPr>
        </p:nvSpPr>
        <p:spPr>
          <a:xfrm>
            <a:off x="613202" y="465510"/>
            <a:ext cx="11018520" cy="553998"/>
          </a:xfrm>
        </p:spPr>
        <p:txBody>
          <a:bodyPr/>
          <a:lstStyle/>
          <a:p>
            <a:r>
              <a:rPr lang="en-US"/>
              <a:t>Strategies for modernization</a:t>
            </a:r>
          </a:p>
        </p:txBody>
      </p:sp>
      <p:pic>
        <p:nvPicPr>
          <p:cNvPr id="31" name="Picture 30" descr="A person using a desktop computer">
            <a:extLst>
              <a:ext uri="{FF2B5EF4-FFF2-40B4-BE49-F238E27FC236}">
                <a16:creationId xmlns:a16="http://schemas.microsoft.com/office/drawing/2014/main" id="{3635DA30-6A36-E64A-BF6E-26552F55712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7000"/>
                    </a14:imgEffect>
                  </a14:imgLayer>
                </a14:imgProps>
              </a:ext>
              <a:ext uri="{28A0092B-C50C-407E-A947-70E740481C1C}">
                <a14:useLocalDpi xmlns:a14="http://schemas.microsoft.com/office/drawing/2010/main" val="0"/>
              </a:ext>
            </a:extLst>
          </a:blip>
          <a:srcRect/>
          <a:stretch/>
        </p:blipFill>
        <p:spPr>
          <a:xfrm>
            <a:off x="-1" y="3927424"/>
            <a:ext cx="12192001" cy="2960557"/>
          </a:xfrm>
          <a:custGeom>
            <a:avLst/>
            <a:gdLst>
              <a:gd name="connsiteX0" fmla="*/ 1480279 w 12192001"/>
              <a:gd name="connsiteY0" fmla="*/ 0 h 2960557"/>
              <a:gd name="connsiteX1" fmla="*/ 12192001 w 12192001"/>
              <a:gd name="connsiteY1" fmla="*/ 0 h 2960557"/>
              <a:gd name="connsiteX2" fmla="*/ 12192001 w 12192001"/>
              <a:gd name="connsiteY2" fmla="*/ 2960557 h 2960557"/>
              <a:gd name="connsiteX3" fmla="*/ 1 w 12192001"/>
              <a:gd name="connsiteY3" fmla="*/ 2960557 h 2960557"/>
              <a:gd name="connsiteX4" fmla="*/ 0 w 12192001"/>
              <a:gd name="connsiteY4" fmla="*/ 1480279 h 2960557"/>
              <a:gd name="connsiteX5" fmla="*/ 1480279 w 12192001"/>
              <a:gd name="connsiteY5" fmla="*/ 0 h 296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1" h="2960557">
                <a:moveTo>
                  <a:pt x="1480279" y="0"/>
                </a:moveTo>
                <a:lnTo>
                  <a:pt x="12192001" y="0"/>
                </a:lnTo>
                <a:lnTo>
                  <a:pt x="12192001" y="2960557"/>
                </a:lnTo>
                <a:lnTo>
                  <a:pt x="1" y="2960557"/>
                </a:lnTo>
                <a:cubicBezTo>
                  <a:pt x="1" y="2467131"/>
                  <a:pt x="0" y="1973705"/>
                  <a:pt x="0" y="1480279"/>
                </a:cubicBezTo>
                <a:cubicBezTo>
                  <a:pt x="0" y="662743"/>
                  <a:pt x="662743" y="0"/>
                  <a:pt x="1480279" y="0"/>
                </a:cubicBezTo>
                <a:close/>
              </a:path>
            </a:pathLst>
          </a:custGeom>
        </p:spPr>
      </p:pic>
      <p:sp>
        <p:nvSpPr>
          <p:cNvPr id="40" name="Text Placeholder 7">
            <a:extLst>
              <a:ext uri="{FF2B5EF4-FFF2-40B4-BE49-F238E27FC236}">
                <a16:creationId xmlns:a16="http://schemas.microsoft.com/office/drawing/2014/main" id="{DEFD11CC-1C52-4F3A-8F35-9072021E7EDA}"/>
              </a:ext>
            </a:extLst>
          </p:cNvPr>
          <p:cNvSpPr txBox="1">
            <a:spLocks/>
          </p:cNvSpPr>
          <p:nvPr/>
        </p:nvSpPr>
        <p:spPr>
          <a:xfrm>
            <a:off x="1734636" y="2261707"/>
            <a:ext cx="2938964" cy="1665717"/>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12"/>
              </a:spcBef>
              <a:spcAft>
                <a:spcPts val="2040"/>
              </a:spcAft>
              <a:buNone/>
              <a:defRPr/>
            </a:pPr>
            <a:r>
              <a:rPr lang="en-US" sz="1836" b="1">
                <a:solidFill>
                  <a:srgbClr val="0078D4"/>
                </a:solidFill>
                <a:latin typeface="Segoe UI Semibold"/>
                <a:cs typeface="+mn-cs"/>
              </a:rPr>
              <a:t>Modernize authentication and manage identities               </a:t>
            </a:r>
            <a:r>
              <a:rPr lang="en-US" sz="1836">
                <a:solidFill>
                  <a:srgbClr val="000000"/>
                </a:solidFill>
                <a:latin typeface="Segoe UI" panose="020B0502040204020203" pitchFamily="34" charset="0"/>
              </a:rPr>
              <a:t>in the cloud.</a:t>
            </a:r>
            <a:endParaRPr lang="en-US" sz="1836" b="1">
              <a:solidFill>
                <a:srgbClr val="0078D4"/>
              </a:solidFill>
              <a:latin typeface="Segoe UI Semibold"/>
              <a:cs typeface="+mn-cs"/>
            </a:endParaRPr>
          </a:p>
        </p:txBody>
      </p:sp>
      <p:sp>
        <p:nvSpPr>
          <p:cNvPr id="41" name="Text Placeholder 7">
            <a:extLst>
              <a:ext uri="{FF2B5EF4-FFF2-40B4-BE49-F238E27FC236}">
                <a16:creationId xmlns:a16="http://schemas.microsoft.com/office/drawing/2014/main" id="{D13E0D21-1382-4FE5-A2AD-2ADEA786B3C2}"/>
              </a:ext>
            </a:extLst>
          </p:cNvPr>
          <p:cNvSpPr txBox="1">
            <a:spLocks/>
          </p:cNvSpPr>
          <p:nvPr/>
        </p:nvSpPr>
        <p:spPr>
          <a:xfrm>
            <a:off x="5545662" y="2261707"/>
            <a:ext cx="2395562" cy="1312566"/>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12"/>
              </a:spcBef>
              <a:spcAft>
                <a:spcPts val="2040"/>
              </a:spcAft>
              <a:buNone/>
              <a:defRPr/>
            </a:pPr>
            <a:r>
              <a:rPr lang="en-US" sz="1836" b="1">
                <a:solidFill>
                  <a:srgbClr val="0078D4"/>
                </a:solidFill>
                <a:latin typeface="Segoe UI Semibold"/>
                <a:cs typeface="+mn-cs"/>
              </a:rPr>
              <a:t>Manage devices </a:t>
            </a:r>
            <a:r>
              <a:rPr lang="en-US" sz="1836">
                <a:solidFill>
                  <a:srgbClr val="000000"/>
                </a:solidFill>
                <a:latin typeface="Segoe UI" panose="020B0502040204020203" pitchFamily="34" charset="0"/>
              </a:rPr>
              <a:t>from the cloud at your own pace.</a:t>
            </a:r>
          </a:p>
          <a:p>
            <a:pPr marL="0" indent="0">
              <a:spcBef>
                <a:spcPts val="612"/>
              </a:spcBef>
              <a:spcAft>
                <a:spcPts val="2040"/>
              </a:spcAft>
              <a:buNone/>
              <a:defRPr/>
            </a:pPr>
            <a:endParaRPr lang="en-US" sz="1836">
              <a:solidFill>
                <a:srgbClr val="000000"/>
              </a:solidFill>
              <a:latin typeface="Segoe UI" panose="020B0502040204020203" pitchFamily="34" charset="0"/>
            </a:endParaRPr>
          </a:p>
        </p:txBody>
      </p:sp>
      <p:sp>
        <p:nvSpPr>
          <p:cNvPr id="42" name="Text Placeholder 7">
            <a:extLst>
              <a:ext uri="{FF2B5EF4-FFF2-40B4-BE49-F238E27FC236}">
                <a16:creationId xmlns:a16="http://schemas.microsoft.com/office/drawing/2014/main" id="{5C79FB74-3727-42C0-8F17-CD64C8E82199}"/>
              </a:ext>
            </a:extLst>
          </p:cNvPr>
          <p:cNvSpPr txBox="1">
            <a:spLocks/>
          </p:cNvSpPr>
          <p:nvPr/>
        </p:nvSpPr>
        <p:spPr>
          <a:xfrm>
            <a:off x="8523623" y="2261707"/>
            <a:ext cx="2395561" cy="1312566"/>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12"/>
              </a:spcBef>
              <a:spcAft>
                <a:spcPts val="2040"/>
              </a:spcAft>
              <a:buNone/>
              <a:defRPr/>
            </a:pPr>
            <a:r>
              <a:rPr lang="en-US" sz="1836">
                <a:solidFill>
                  <a:srgbClr val="000000"/>
                </a:solidFill>
                <a:latin typeface="Segoe UI" panose="020B0502040204020203" pitchFamily="34" charset="0"/>
              </a:rPr>
              <a:t>Improve visibility and control by </a:t>
            </a:r>
            <a:r>
              <a:rPr lang="en-US" sz="1836" b="1">
                <a:solidFill>
                  <a:srgbClr val="0078D4"/>
                </a:solidFill>
                <a:latin typeface="Segoe UI Semibold"/>
                <a:cs typeface="+mn-cs"/>
              </a:rPr>
              <a:t>unifying app management</a:t>
            </a:r>
            <a:r>
              <a:rPr lang="en-US" sz="1836">
                <a:solidFill>
                  <a:srgbClr val="000000"/>
                </a:solidFill>
                <a:latin typeface="Segoe UI" panose="020B0502040204020203" pitchFamily="34" charset="0"/>
              </a:rPr>
              <a:t>.</a:t>
            </a:r>
          </a:p>
          <a:p>
            <a:pPr marL="0" indent="0">
              <a:spcBef>
                <a:spcPts val="612"/>
              </a:spcBef>
              <a:spcAft>
                <a:spcPts val="2040"/>
              </a:spcAft>
              <a:buNone/>
              <a:defRPr/>
            </a:pPr>
            <a:endParaRPr lang="en-US" sz="1836">
              <a:solidFill>
                <a:srgbClr val="000000"/>
              </a:solidFill>
              <a:latin typeface="Segoe UI" panose="020B0502040204020203" pitchFamily="34" charset="0"/>
            </a:endParaRPr>
          </a:p>
        </p:txBody>
      </p:sp>
      <p:grpSp>
        <p:nvGrpSpPr>
          <p:cNvPr id="43" name="Group 42">
            <a:extLst>
              <a:ext uri="{FF2B5EF4-FFF2-40B4-BE49-F238E27FC236}">
                <a16:creationId xmlns:a16="http://schemas.microsoft.com/office/drawing/2014/main" id="{D352653F-0907-41D7-95E5-05871BA150C7}"/>
              </a:ext>
              <a:ext uri="{C183D7F6-B498-43B3-948B-1728B52AA6E4}">
                <adec:decorative xmlns:adec="http://schemas.microsoft.com/office/drawing/2017/decorative" val="1"/>
              </a:ext>
            </a:extLst>
          </p:cNvPr>
          <p:cNvGrpSpPr/>
          <p:nvPr/>
        </p:nvGrpSpPr>
        <p:grpSpPr>
          <a:xfrm rot="5400000">
            <a:off x="1796850" y="1643980"/>
            <a:ext cx="486153" cy="484819"/>
            <a:chOff x="613202" y="1655459"/>
            <a:chExt cx="598664" cy="597022"/>
          </a:xfrm>
        </p:grpSpPr>
        <p:sp>
          <p:nvSpPr>
            <p:cNvPr id="44" name="Oval 43">
              <a:extLst>
                <a:ext uri="{FF2B5EF4-FFF2-40B4-BE49-F238E27FC236}">
                  <a16:creationId xmlns:a16="http://schemas.microsoft.com/office/drawing/2014/main" id="{A5470EB7-B2F2-4BFB-A87F-E96AD5F9DEDF}"/>
                </a:ext>
              </a:extLst>
            </p:cNvPr>
            <p:cNvSpPr>
              <a:spLocks noChangeArrowheads="1"/>
            </p:cNvSpPr>
            <p:nvPr/>
          </p:nvSpPr>
          <p:spPr bwMode="auto">
            <a:xfrm>
              <a:off x="613202" y="1655459"/>
              <a:ext cx="598664" cy="597022"/>
            </a:xfrm>
            <a:prstGeom prst="ellipse">
              <a:avLst/>
            </a:prstGeom>
            <a:solidFill>
              <a:srgbClr val="FFB900"/>
            </a:solidFill>
            <a:ln>
              <a:noFill/>
            </a:ln>
          </p:spPr>
          <p:txBody>
            <a:bodyPr vert="horz" wrap="square" lIns="0" tIns="0" rIns="0" bIns="0" numCol="1" anchor="ctr" anchorCtr="0" compatLnSpc="1">
              <a:prstTxWarp prst="textNoShape">
                <a:avLst/>
              </a:prstTxWarp>
            </a:bodyPr>
            <a:lstStyle/>
            <a:p>
              <a:pPr lvl="0" algn="ctr"/>
              <a:endParaRPr lang="en-US" sz="2142" b="1">
                <a:solidFill>
                  <a:sysClr val="windowText" lastClr="000000"/>
                </a:solidFill>
                <a:latin typeface="Segoe UI Semibold" panose="020B0502040204020203" pitchFamily="34" charset="0"/>
                <a:cs typeface="Segoe UI Semibold" panose="020B0502040204020203" pitchFamily="34" charset="0"/>
              </a:endParaRPr>
            </a:p>
          </p:txBody>
        </p:sp>
        <p:sp>
          <p:nvSpPr>
            <p:cNvPr id="45" name="Graphic 4">
              <a:extLst>
                <a:ext uri="{FF2B5EF4-FFF2-40B4-BE49-F238E27FC236}">
                  <a16:creationId xmlns:a16="http://schemas.microsoft.com/office/drawing/2014/main" id="{6FE7C041-F12B-4A7B-93B0-2ABD209F7D02}"/>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36"/>
            </a:p>
          </p:txBody>
        </p:sp>
      </p:grpSp>
      <p:grpSp>
        <p:nvGrpSpPr>
          <p:cNvPr id="46" name="Group 45">
            <a:extLst>
              <a:ext uri="{FF2B5EF4-FFF2-40B4-BE49-F238E27FC236}">
                <a16:creationId xmlns:a16="http://schemas.microsoft.com/office/drawing/2014/main" id="{8D672515-7788-48C8-A8F3-EDCE459921FF}"/>
              </a:ext>
              <a:ext uri="{C183D7F6-B498-43B3-948B-1728B52AA6E4}">
                <adec:decorative xmlns:adec="http://schemas.microsoft.com/office/drawing/2017/decorative" val="1"/>
              </a:ext>
            </a:extLst>
          </p:cNvPr>
          <p:cNvGrpSpPr/>
          <p:nvPr/>
        </p:nvGrpSpPr>
        <p:grpSpPr>
          <a:xfrm rot="5400000">
            <a:off x="5605086" y="1643980"/>
            <a:ext cx="486153" cy="484819"/>
            <a:chOff x="3632867" y="1655459"/>
            <a:chExt cx="598664" cy="597022"/>
          </a:xfrm>
        </p:grpSpPr>
        <p:sp>
          <p:nvSpPr>
            <p:cNvPr id="47" name="Oval 46">
              <a:extLst>
                <a:ext uri="{FF2B5EF4-FFF2-40B4-BE49-F238E27FC236}">
                  <a16:creationId xmlns:a16="http://schemas.microsoft.com/office/drawing/2014/main" id="{2BD820EF-795A-4CED-AB91-2BFECD389FBB}"/>
                </a:ext>
              </a:extLst>
            </p:cNvPr>
            <p:cNvSpPr>
              <a:spLocks noChangeArrowheads="1"/>
            </p:cNvSpPr>
            <p:nvPr/>
          </p:nvSpPr>
          <p:spPr bwMode="auto">
            <a:xfrm>
              <a:off x="3632867" y="1655459"/>
              <a:ext cx="598664" cy="597022"/>
            </a:xfrm>
            <a:prstGeom prst="ellipse">
              <a:avLst/>
            </a:prstGeom>
            <a:solidFill>
              <a:srgbClr val="FFB900"/>
            </a:solidFill>
            <a:ln>
              <a:noFill/>
            </a:ln>
          </p:spPr>
          <p:txBody>
            <a:bodyPr vert="horz" wrap="square" lIns="0" tIns="0" rIns="0" bIns="0" numCol="1" anchor="ctr" anchorCtr="0" compatLnSpc="1">
              <a:prstTxWarp prst="textNoShape">
                <a:avLst/>
              </a:prstTxWarp>
            </a:bodyPr>
            <a:lstStyle/>
            <a:p>
              <a:pPr lvl="0" algn="ctr"/>
              <a:endParaRPr lang="en-US" sz="2142" b="1">
                <a:solidFill>
                  <a:sysClr val="windowText" lastClr="000000"/>
                </a:solidFill>
                <a:latin typeface="Segoe UI Semibold" panose="020B0502040204020203" pitchFamily="34" charset="0"/>
                <a:cs typeface="Segoe UI Semibold" panose="020B0502040204020203" pitchFamily="34" charset="0"/>
              </a:endParaRPr>
            </a:p>
          </p:txBody>
        </p:sp>
        <p:sp>
          <p:nvSpPr>
            <p:cNvPr id="48" name="Graphic 4">
              <a:extLst>
                <a:ext uri="{FF2B5EF4-FFF2-40B4-BE49-F238E27FC236}">
                  <a16:creationId xmlns:a16="http://schemas.microsoft.com/office/drawing/2014/main" id="{46306899-D492-4139-A276-49BB6D588344}"/>
                </a:ext>
              </a:extLst>
            </p:cNvPr>
            <p:cNvSpPr/>
            <p:nvPr/>
          </p:nvSpPr>
          <p:spPr>
            <a:xfrm>
              <a:off x="3857876"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36"/>
            </a:p>
          </p:txBody>
        </p:sp>
      </p:grpSp>
      <p:grpSp>
        <p:nvGrpSpPr>
          <p:cNvPr id="49" name="Group 48">
            <a:extLst>
              <a:ext uri="{FF2B5EF4-FFF2-40B4-BE49-F238E27FC236}">
                <a16:creationId xmlns:a16="http://schemas.microsoft.com/office/drawing/2014/main" id="{F7F32939-9E10-472D-B7CB-4CA8CEBB6F99}"/>
              </a:ext>
              <a:ext uri="{C183D7F6-B498-43B3-948B-1728B52AA6E4}">
                <adec:decorative xmlns:adec="http://schemas.microsoft.com/office/drawing/2017/decorative" val="1"/>
              </a:ext>
            </a:extLst>
          </p:cNvPr>
          <p:cNvGrpSpPr/>
          <p:nvPr/>
        </p:nvGrpSpPr>
        <p:grpSpPr>
          <a:xfrm rot="5400000">
            <a:off x="8595851" y="1643980"/>
            <a:ext cx="486153" cy="484819"/>
            <a:chOff x="6432951" y="1655459"/>
            <a:chExt cx="598664" cy="597022"/>
          </a:xfrm>
        </p:grpSpPr>
        <p:sp>
          <p:nvSpPr>
            <p:cNvPr id="50" name="Oval 49">
              <a:extLst>
                <a:ext uri="{FF2B5EF4-FFF2-40B4-BE49-F238E27FC236}">
                  <a16:creationId xmlns:a16="http://schemas.microsoft.com/office/drawing/2014/main" id="{974A99DC-EB62-4D53-B591-5C18DF236B4E}"/>
                </a:ext>
              </a:extLst>
            </p:cNvPr>
            <p:cNvSpPr>
              <a:spLocks noChangeArrowheads="1"/>
            </p:cNvSpPr>
            <p:nvPr/>
          </p:nvSpPr>
          <p:spPr bwMode="auto">
            <a:xfrm>
              <a:off x="6432951" y="1655459"/>
              <a:ext cx="598664" cy="597022"/>
            </a:xfrm>
            <a:prstGeom prst="ellipse">
              <a:avLst/>
            </a:prstGeom>
            <a:solidFill>
              <a:srgbClr val="FFB900"/>
            </a:solidFill>
            <a:ln>
              <a:noFill/>
            </a:ln>
          </p:spPr>
          <p:txBody>
            <a:bodyPr vert="horz" wrap="square" lIns="0" tIns="0" rIns="0" bIns="0" numCol="1" anchor="ctr" anchorCtr="0" compatLnSpc="1">
              <a:prstTxWarp prst="textNoShape">
                <a:avLst/>
              </a:prstTxWarp>
            </a:bodyPr>
            <a:lstStyle/>
            <a:p>
              <a:pPr lvl="0" algn="ctr"/>
              <a:endParaRPr lang="en-US" sz="2142" b="1">
                <a:solidFill>
                  <a:sysClr val="windowText" lastClr="000000"/>
                </a:solidFill>
                <a:latin typeface="Segoe UI Semibold" panose="020B0502040204020203" pitchFamily="34" charset="0"/>
                <a:cs typeface="Segoe UI Semibold" panose="020B0502040204020203" pitchFamily="34" charset="0"/>
              </a:endParaRPr>
            </a:p>
          </p:txBody>
        </p:sp>
        <p:sp>
          <p:nvSpPr>
            <p:cNvPr id="51" name="Graphic 4">
              <a:extLst>
                <a:ext uri="{FF2B5EF4-FFF2-40B4-BE49-F238E27FC236}">
                  <a16:creationId xmlns:a16="http://schemas.microsoft.com/office/drawing/2014/main" id="{D7566298-DAF3-4B9B-949E-461FDEA3E8FC}"/>
                </a:ext>
              </a:extLst>
            </p:cNvPr>
            <p:cNvSpPr/>
            <p:nvPr/>
          </p:nvSpPr>
          <p:spPr>
            <a:xfrm>
              <a:off x="6648684"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23930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6A2F-7109-4458-8621-0F97E599F73B}"/>
              </a:ext>
            </a:extLst>
          </p:cNvPr>
          <p:cNvSpPr>
            <a:spLocks noGrp="1"/>
          </p:cNvSpPr>
          <p:nvPr>
            <p:ph type="title"/>
          </p:nvPr>
        </p:nvSpPr>
        <p:spPr/>
        <p:txBody>
          <a:bodyPr/>
          <a:lstStyle/>
          <a:p>
            <a:r>
              <a:rPr lang="en-US"/>
              <a:t>Migrate authentication and identities to the cloud</a:t>
            </a:r>
          </a:p>
        </p:txBody>
      </p:sp>
      <p:sp>
        <p:nvSpPr>
          <p:cNvPr id="4" name="Text Placeholder 3">
            <a:extLst>
              <a:ext uri="{FF2B5EF4-FFF2-40B4-BE49-F238E27FC236}">
                <a16:creationId xmlns:a16="http://schemas.microsoft.com/office/drawing/2014/main" id="{09D7AE6B-6F34-2841-AA12-06BA3B05033A}"/>
              </a:ext>
            </a:extLst>
          </p:cNvPr>
          <p:cNvSpPr>
            <a:spLocks noGrp="1"/>
          </p:cNvSpPr>
          <p:nvPr>
            <p:ph type="body" sz="quarter" idx="10"/>
          </p:nvPr>
        </p:nvSpPr>
        <p:spPr>
          <a:xfrm>
            <a:off x="627490" y="1019508"/>
            <a:ext cx="10897969" cy="608325"/>
          </a:xfrm>
        </p:spPr>
        <p:txBody>
          <a:bodyPr/>
          <a:lstStyle/>
          <a:p>
            <a:r>
              <a:rPr lang="en-US"/>
              <a:t>Improve security by managing all identities and access in a single cloud identity solution</a:t>
            </a:r>
          </a:p>
          <a:p>
            <a:endParaRPr lang="en-US"/>
          </a:p>
        </p:txBody>
      </p:sp>
      <p:grpSp>
        <p:nvGrpSpPr>
          <p:cNvPr id="30" name="Group 29">
            <a:extLst>
              <a:ext uri="{FF2B5EF4-FFF2-40B4-BE49-F238E27FC236}">
                <a16:creationId xmlns:a16="http://schemas.microsoft.com/office/drawing/2014/main" id="{4E8B1B55-4D56-9C46-A926-F03981DDC9E2}"/>
              </a:ext>
              <a:ext uri="{C183D7F6-B498-43B3-948B-1728B52AA6E4}">
                <adec:decorative xmlns:adec="http://schemas.microsoft.com/office/drawing/2017/decorative" val="1"/>
              </a:ext>
            </a:extLst>
          </p:cNvPr>
          <p:cNvGrpSpPr/>
          <p:nvPr/>
        </p:nvGrpSpPr>
        <p:grpSpPr>
          <a:xfrm>
            <a:off x="2438092" y="2691879"/>
            <a:ext cx="3843277" cy="1285796"/>
            <a:chOff x="1963464" y="2143690"/>
            <a:chExt cx="3843277" cy="1285796"/>
          </a:xfrm>
        </p:grpSpPr>
        <p:sp>
          <p:nvSpPr>
            <p:cNvPr id="31" name="Graphic 4">
              <a:extLst>
                <a:ext uri="{FF2B5EF4-FFF2-40B4-BE49-F238E27FC236}">
                  <a16:creationId xmlns:a16="http://schemas.microsoft.com/office/drawing/2014/main" id="{5A43E0AA-B21A-FE42-9234-8B00FA4F344D}"/>
                </a:ext>
              </a:extLst>
            </p:cNvPr>
            <p:cNvSpPr/>
            <p:nvPr/>
          </p:nvSpPr>
          <p:spPr>
            <a:xfrm>
              <a:off x="1963560" y="2143785"/>
              <a:ext cx="878150" cy="879157"/>
            </a:xfrm>
            <a:custGeom>
              <a:avLst/>
              <a:gdLst>
                <a:gd name="connsiteX0" fmla="*/ 289 w 878150"/>
                <a:gd name="connsiteY0" fmla="*/ 879259 h 879157"/>
                <a:gd name="connsiteX1" fmla="*/ 878059 w 878150"/>
                <a:gd name="connsiteY1" fmla="*/ 101 h 879157"/>
                <a:gd name="connsiteX2" fmla="*/ 878440 w 878150"/>
                <a:gd name="connsiteY2" fmla="*/ 101 h 879157"/>
              </a:gdLst>
              <a:ahLst/>
              <a:cxnLst>
                <a:cxn ang="0">
                  <a:pos x="connsiteX0" y="connsiteY0"/>
                </a:cxn>
                <a:cxn ang="0">
                  <a:pos x="connsiteX1" y="connsiteY1"/>
                </a:cxn>
                <a:cxn ang="0">
                  <a:pos x="connsiteX2" y="connsiteY2"/>
                </a:cxn>
              </a:cxnLst>
              <a:rect l="l" t="t" r="r" b="b"/>
              <a:pathLst>
                <a:path w="878150" h="879157">
                  <a:moveTo>
                    <a:pt x="289" y="879259"/>
                  </a:moveTo>
                  <a:cubicBezTo>
                    <a:pt x="127" y="393874"/>
                    <a:pt x="393125" y="263"/>
                    <a:pt x="878059" y="101"/>
                  </a:cubicBezTo>
                  <a:cubicBezTo>
                    <a:pt x="878183" y="101"/>
                    <a:pt x="878316" y="101"/>
                    <a:pt x="878440" y="101"/>
                  </a:cubicBezTo>
                </a:path>
              </a:pathLst>
            </a:custGeom>
            <a:noFill/>
            <a:ln w="196850" cap="flat">
              <a:solidFill>
                <a:schemeClr val="bg2"/>
              </a:solidFill>
              <a:prstDash val="solid"/>
              <a:miter/>
            </a:ln>
          </p:spPr>
          <p:txBody>
            <a:bodyPr rtlCol="0" anchor="ctr"/>
            <a:lstStyle/>
            <a:p>
              <a:endParaRPr lang="en-US"/>
            </a:p>
          </p:txBody>
        </p:sp>
        <p:sp>
          <p:nvSpPr>
            <p:cNvPr id="32" name="Graphic 4">
              <a:extLst>
                <a:ext uri="{FF2B5EF4-FFF2-40B4-BE49-F238E27FC236}">
                  <a16:creationId xmlns:a16="http://schemas.microsoft.com/office/drawing/2014/main" id="{E2F41D43-AEB5-DC42-A460-375187E190E1}"/>
                </a:ext>
              </a:extLst>
            </p:cNvPr>
            <p:cNvSpPr/>
            <p:nvPr/>
          </p:nvSpPr>
          <p:spPr>
            <a:xfrm>
              <a:off x="2821203" y="2143690"/>
              <a:ext cx="2985538" cy="58439"/>
            </a:xfrm>
            <a:custGeom>
              <a:avLst/>
              <a:gdLst>
                <a:gd name="connsiteX0" fmla="*/ 1683503 w 1683503"/>
                <a:gd name="connsiteY0" fmla="*/ 0 h 9525"/>
                <a:gd name="connsiteX1" fmla="*/ 0 w 1683503"/>
                <a:gd name="connsiteY1" fmla="*/ 0 h 9525"/>
              </a:gdLst>
              <a:ahLst/>
              <a:cxnLst>
                <a:cxn ang="0">
                  <a:pos x="connsiteX0" y="connsiteY0"/>
                </a:cxn>
                <a:cxn ang="0">
                  <a:pos x="connsiteX1" y="connsiteY1"/>
                </a:cxn>
              </a:cxnLst>
              <a:rect l="l" t="t" r="r" b="b"/>
              <a:pathLst>
                <a:path w="1683503" h="9525">
                  <a:moveTo>
                    <a:pt x="1683503" y="0"/>
                  </a:moveTo>
                  <a:lnTo>
                    <a:pt x="0" y="0"/>
                  </a:lnTo>
                </a:path>
              </a:pathLst>
            </a:custGeom>
            <a:ln w="196850" cap="flat">
              <a:solidFill>
                <a:schemeClr val="bg2"/>
              </a:solidFill>
              <a:prstDash val="solid"/>
              <a:miter/>
            </a:ln>
          </p:spPr>
          <p:txBody>
            <a:bodyPr rtlCol="0" anchor="ctr"/>
            <a:lstStyle/>
            <a:p>
              <a:endParaRPr lang="en-US"/>
            </a:p>
          </p:txBody>
        </p:sp>
        <p:sp>
          <p:nvSpPr>
            <p:cNvPr id="33" name="Graphic 4">
              <a:extLst>
                <a:ext uri="{FF2B5EF4-FFF2-40B4-BE49-F238E27FC236}">
                  <a16:creationId xmlns:a16="http://schemas.microsoft.com/office/drawing/2014/main" id="{17CE3638-F9C7-B04B-88C7-0F0D843997DF}"/>
                </a:ext>
              </a:extLst>
            </p:cNvPr>
            <p:cNvSpPr/>
            <p:nvPr/>
          </p:nvSpPr>
          <p:spPr>
            <a:xfrm>
              <a:off x="1963464" y="3022657"/>
              <a:ext cx="45719" cy="406829"/>
            </a:xfrm>
            <a:custGeom>
              <a:avLst/>
              <a:gdLst>
                <a:gd name="connsiteX0" fmla="*/ 0 w 9516"/>
                <a:gd name="connsiteY0" fmla="*/ 1490377 h 1490376"/>
                <a:gd name="connsiteX1" fmla="*/ 0 w 9516"/>
                <a:gd name="connsiteY1" fmla="*/ 0 h 1490376"/>
              </a:gdLst>
              <a:ahLst/>
              <a:cxnLst>
                <a:cxn ang="0">
                  <a:pos x="connsiteX0" y="connsiteY0"/>
                </a:cxn>
                <a:cxn ang="0">
                  <a:pos x="connsiteX1" y="connsiteY1"/>
                </a:cxn>
              </a:cxnLst>
              <a:rect l="l" t="t" r="r" b="b"/>
              <a:pathLst>
                <a:path w="9516" h="1490376">
                  <a:moveTo>
                    <a:pt x="0" y="1490377"/>
                  </a:moveTo>
                  <a:lnTo>
                    <a:pt x="0" y="0"/>
                  </a:lnTo>
                </a:path>
              </a:pathLst>
            </a:custGeom>
            <a:ln w="196850" cap="flat">
              <a:solidFill>
                <a:schemeClr val="bg2"/>
              </a:solid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101884DE-E0DF-A840-8D24-4BA2EEDE159D}"/>
              </a:ext>
              <a:ext uri="{C183D7F6-B498-43B3-948B-1728B52AA6E4}">
                <adec:decorative xmlns:adec="http://schemas.microsoft.com/office/drawing/2017/decorative" val="1"/>
              </a:ext>
            </a:extLst>
          </p:cNvPr>
          <p:cNvGrpSpPr/>
          <p:nvPr/>
        </p:nvGrpSpPr>
        <p:grpSpPr>
          <a:xfrm flipH="1">
            <a:off x="5917182" y="2691879"/>
            <a:ext cx="3843277" cy="1285796"/>
            <a:chOff x="1963464" y="2143690"/>
            <a:chExt cx="3843277" cy="1285796"/>
          </a:xfrm>
        </p:grpSpPr>
        <p:sp>
          <p:nvSpPr>
            <p:cNvPr id="36" name="Graphic 4">
              <a:extLst>
                <a:ext uri="{FF2B5EF4-FFF2-40B4-BE49-F238E27FC236}">
                  <a16:creationId xmlns:a16="http://schemas.microsoft.com/office/drawing/2014/main" id="{9D13EF23-1E77-CB40-8F6F-9B9912C7CA3C}"/>
                </a:ext>
              </a:extLst>
            </p:cNvPr>
            <p:cNvSpPr/>
            <p:nvPr/>
          </p:nvSpPr>
          <p:spPr>
            <a:xfrm>
              <a:off x="1963560" y="2143785"/>
              <a:ext cx="878150" cy="879157"/>
            </a:xfrm>
            <a:custGeom>
              <a:avLst/>
              <a:gdLst>
                <a:gd name="connsiteX0" fmla="*/ 289 w 878150"/>
                <a:gd name="connsiteY0" fmla="*/ 879259 h 879157"/>
                <a:gd name="connsiteX1" fmla="*/ 878059 w 878150"/>
                <a:gd name="connsiteY1" fmla="*/ 101 h 879157"/>
                <a:gd name="connsiteX2" fmla="*/ 878440 w 878150"/>
                <a:gd name="connsiteY2" fmla="*/ 101 h 879157"/>
              </a:gdLst>
              <a:ahLst/>
              <a:cxnLst>
                <a:cxn ang="0">
                  <a:pos x="connsiteX0" y="connsiteY0"/>
                </a:cxn>
                <a:cxn ang="0">
                  <a:pos x="connsiteX1" y="connsiteY1"/>
                </a:cxn>
                <a:cxn ang="0">
                  <a:pos x="connsiteX2" y="connsiteY2"/>
                </a:cxn>
              </a:cxnLst>
              <a:rect l="l" t="t" r="r" b="b"/>
              <a:pathLst>
                <a:path w="878150" h="879157">
                  <a:moveTo>
                    <a:pt x="289" y="879259"/>
                  </a:moveTo>
                  <a:cubicBezTo>
                    <a:pt x="127" y="393874"/>
                    <a:pt x="393125" y="263"/>
                    <a:pt x="878059" y="101"/>
                  </a:cubicBezTo>
                  <a:cubicBezTo>
                    <a:pt x="878183" y="101"/>
                    <a:pt x="878316" y="101"/>
                    <a:pt x="878440" y="101"/>
                  </a:cubicBezTo>
                </a:path>
              </a:pathLst>
            </a:custGeom>
            <a:noFill/>
            <a:ln w="196850" cap="flat">
              <a:solidFill>
                <a:schemeClr val="bg2"/>
              </a:solid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6BF8F569-047A-1B45-B649-E3B56C815401}"/>
                </a:ext>
              </a:extLst>
            </p:cNvPr>
            <p:cNvSpPr/>
            <p:nvPr/>
          </p:nvSpPr>
          <p:spPr>
            <a:xfrm>
              <a:off x="2821203" y="2143690"/>
              <a:ext cx="2985538" cy="58439"/>
            </a:xfrm>
            <a:custGeom>
              <a:avLst/>
              <a:gdLst>
                <a:gd name="connsiteX0" fmla="*/ 1683503 w 1683503"/>
                <a:gd name="connsiteY0" fmla="*/ 0 h 9525"/>
                <a:gd name="connsiteX1" fmla="*/ 0 w 1683503"/>
                <a:gd name="connsiteY1" fmla="*/ 0 h 9525"/>
              </a:gdLst>
              <a:ahLst/>
              <a:cxnLst>
                <a:cxn ang="0">
                  <a:pos x="connsiteX0" y="connsiteY0"/>
                </a:cxn>
                <a:cxn ang="0">
                  <a:pos x="connsiteX1" y="connsiteY1"/>
                </a:cxn>
              </a:cxnLst>
              <a:rect l="l" t="t" r="r" b="b"/>
              <a:pathLst>
                <a:path w="1683503" h="9525">
                  <a:moveTo>
                    <a:pt x="1683503" y="0"/>
                  </a:moveTo>
                  <a:lnTo>
                    <a:pt x="0" y="0"/>
                  </a:lnTo>
                </a:path>
              </a:pathLst>
            </a:custGeom>
            <a:ln w="196850" cap="flat">
              <a:solidFill>
                <a:schemeClr val="bg2"/>
              </a:solid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8EFE1772-CC3C-8E41-9CE7-A3D488812960}"/>
                </a:ext>
              </a:extLst>
            </p:cNvPr>
            <p:cNvSpPr/>
            <p:nvPr/>
          </p:nvSpPr>
          <p:spPr>
            <a:xfrm>
              <a:off x="1963464" y="3022657"/>
              <a:ext cx="45719" cy="406829"/>
            </a:xfrm>
            <a:custGeom>
              <a:avLst/>
              <a:gdLst>
                <a:gd name="connsiteX0" fmla="*/ 0 w 9516"/>
                <a:gd name="connsiteY0" fmla="*/ 1490377 h 1490376"/>
                <a:gd name="connsiteX1" fmla="*/ 0 w 9516"/>
                <a:gd name="connsiteY1" fmla="*/ 0 h 1490376"/>
              </a:gdLst>
              <a:ahLst/>
              <a:cxnLst>
                <a:cxn ang="0">
                  <a:pos x="connsiteX0" y="connsiteY0"/>
                </a:cxn>
                <a:cxn ang="0">
                  <a:pos x="connsiteX1" y="connsiteY1"/>
                </a:cxn>
              </a:cxnLst>
              <a:rect l="l" t="t" r="r" b="b"/>
              <a:pathLst>
                <a:path w="9516" h="1490376">
                  <a:moveTo>
                    <a:pt x="0" y="1490377"/>
                  </a:moveTo>
                  <a:lnTo>
                    <a:pt x="0" y="0"/>
                  </a:lnTo>
                </a:path>
              </a:pathLst>
            </a:custGeom>
            <a:ln w="196850" cap="flat">
              <a:solidFill>
                <a:schemeClr val="bg2"/>
              </a:solidFill>
              <a:prstDash val="solid"/>
              <a:miter/>
            </a:ln>
          </p:spPr>
          <p:txBody>
            <a:bodyPr rtlCol="0" anchor="ctr"/>
            <a:lstStyle/>
            <a:p>
              <a:endParaRPr lang="en-US"/>
            </a:p>
          </p:txBody>
        </p:sp>
      </p:grpSp>
      <p:sp>
        <p:nvSpPr>
          <p:cNvPr id="105" name="Rounded Rectangle 104">
            <a:extLst>
              <a:ext uri="{FF2B5EF4-FFF2-40B4-BE49-F238E27FC236}">
                <a16:creationId xmlns:a16="http://schemas.microsoft.com/office/drawing/2014/main" id="{CC2D288D-71CE-3D4F-B713-140AA6755064}"/>
              </a:ext>
              <a:ext uri="{C183D7F6-B498-43B3-948B-1728B52AA6E4}">
                <adec:decorative xmlns:adec="http://schemas.microsoft.com/office/drawing/2017/decorative" val="1"/>
              </a:ext>
            </a:extLst>
          </p:cNvPr>
          <p:cNvSpPr/>
          <p:nvPr/>
        </p:nvSpPr>
        <p:spPr bwMode="auto">
          <a:xfrm>
            <a:off x="556371" y="4128135"/>
            <a:ext cx="11075401" cy="1756827"/>
          </a:xfrm>
          <a:prstGeom prst="roundRect">
            <a:avLst>
              <a:gd name="adj" fmla="val 50000"/>
            </a:avLst>
          </a:prstGeom>
          <a:noFill/>
          <a:ln w="190500" cap="flat" cmpd="sng" algn="ctr">
            <a:solidFill>
              <a:schemeClr val="bg2"/>
            </a:solidFill>
            <a:prstDash val="solid"/>
            <a:headEnd type="none"/>
            <a:tailEnd type="none"/>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527B2D1C-EE52-7043-8BE1-4247FDC5D3DE}"/>
              </a:ext>
              <a:ext uri="{C183D7F6-B498-43B3-948B-1728B52AA6E4}">
                <adec:decorative xmlns:adec="http://schemas.microsoft.com/office/drawing/2017/decorative" val="1"/>
              </a:ext>
            </a:extLst>
          </p:cNvPr>
          <p:cNvCxnSpPr>
            <a:cxnSpLocks/>
          </p:cNvCxnSpPr>
          <p:nvPr/>
        </p:nvCxnSpPr>
        <p:spPr>
          <a:xfrm>
            <a:off x="2124707" y="4127039"/>
            <a:ext cx="7944705" cy="0"/>
          </a:xfrm>
          <a:prstGeom prst="line">
            <a:avLst/>
          </a:prstGeom>
          <a:noFill/>
          <a:ln w="196850" cap="flat" cmpd="sng" algn="ctr">
            <a:solidFill>
              <a:schemeClr val="bg1"/>
            </a:solidFill>
            <a:prstDash val="solid"/>
            <a:headEnd type="none"/>
            <a:tailEnd type="none"/>
          </a:ln>
          <a:effectLst/>
        </p:spPr>
      </p:cxnSp>
      <p:cxnSp>
        <p:nvCxnSpPr>
          <p:cNvPr id="115" name="Straight Connector 114">
            <a:extLst>
              <a:ext uri="{FF2B5EF4-FFF2-40B4-BE49-F238E27FC236}">
                <a16:creationId xmlns:a16="http://schemas.microsoft.com/office/drawing/2014/main" id="{7D8E5357-C5C9-EE44-9854-42B9F9896512}"/>
              </a:ext>
              <a:ext uri="{C183D7F6-B498-43B3-948B-1728B52AA6E4}">
                <adec:decorative xmlns:adec="http://schemas.microsoft.com/office/drawing/2017/decorative" val="1"/>
              </a:ext>
            </a:extLst>
          </p:cNvPr>
          <p:cNvCxnSpPr>
            <a:cxnSpLocks/>
          </p:cNvCxnSpPr>
          <p:nvPr/>
        </p:nvCxnSpPr>
        <p:spPr>
          <a:xfrm>
            <a:off x="2384912" y="4127655"/>
            <a:ext cx="7360455" cy="1"/>
          </a:xfrm>
          <a:prstGeom prst="line">
            <a:avLst/>
          </a:prstGeom>
          <a:noFill/>
          <a:ln w="190500" cap="flat" cmpd="sng" algn="ctr">
            <a:solidFill>
              <a:schemeClr val="bg2"/>
            </a:solidFill>
            <a:prstDash val="solid"/>
            <a:headEnd type="none"/>
            <a:tailEnd type="none"/>
          </a:ln>
          <a:effectLst/>
        </p:spPr>
      </p:cxnSp>
      <p:grpSp>
        <p:nvGrpSpPr>
          <p:cNvPr id="49" name="Group 48">
            <a:extLst>
              <a:ext uri="{FF2B5EF4-FFF2-40B4-BE49-F238E27FC236}">
                <a16:creationId xmlns:a16="http://schemas.microsoft.com/office/drawing/2014/main" id="{92203AD4-E6B2-5643-B801-F5C8468D46E4}"/>
              </a:ext>
              <a:ext uri="{C183D7F6-B498-43B3-948B-1728B52AA6E4}">
                <adec:decorative xmlns:adec="http://schemas.microsoft.com/office/drawing/2017/decorative" val="1"/>
              </a:ext>
            </a:extLst>
          </p:cNvPr>
          <p:cNvGrpSpPr/>
          <p:nvPr/>
        </p:nvGrpSpPr>
        <p:grpSpPr>
          <a:xfrm rot="5400000">
            <a:off x="2240171" y="3936316"/>
            <a:ext cx="391360" cy="390287"/>
            <a:chOff x="613202" y="1655459"/>
            <a:chExt cx="598664" cy="597022"/>
          </a:xfrm>
        </p:grpSpPr>
        <p:sp>
          <p:nvSpPr>
            <p:cNvPr id="51" name="Oval 50">
              <a:extLst>
                <a:ext uri="{FF2B5EF4-FFF2-40B4-BE49-F238E27FC236}">
                  <a16:creationId xmlns:a16="http://schemas.microsoft.com/office/drawing/2014/main" id="{092871B3-A853-3449-ACEF-291FA5AFE2BB}"/>
                </a:ext>
              </a:extLst>
            </p:cNvPr>
            <p:cNvSpPr>
              <a:spLocks noChangeArrowheads="1"/>
            </p:cNvSpPr>
            <p:nvPr/>
          </p:nvSpPr>
          <p:spPr bwMode="auto">
            <a:xfrm>
              <a:off x="613202" y="1655459"/>
              <a:ext cx="598664" cy="597022"/>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53" name="Graphic 4">
              <a:extLst>
                <a:ext uri="{FF2B5EF4-FFF2-40B4-BE49-F238E27FC236}">
                  <a16:creationId xmlns:a16="http://schemas.microsoft.com/office/drawing/2014/main" id="{EED20F5A-A592-8D46-9A9C-A65F9ECD2412}"/>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5E2D72B2-B6FE-384F-ACBF-351F70E31028}"/>
              </a:ext>
              <a:ext uri="{C183D7F6-B498-43B3-948B-1728B52AA6E4}">
                <adec:decorative xmlns:adec="http://schemas.microsoft.com/office/drawing/2017/decorative" val="1"/>
              </a:ext>
            </a:extLst>
          </p:cNvPr>
          <p:cNvGrpSpPr/>
          <p:nvPr/>
        </p:nvGrpSpPr>
        <p:grpSpPr>
          <a:xfrm rot="5400000">
            <a:off x="5900319" y="3936317"/>
            <a:ext cx="391360" cy="390287"/>
            <a:chOff x="613202" y="1655459"/>
            <a:chExt cx="598664" cy="597022"/>
          </a:xfrm>
        </p:grpSpPr>
        <p:sp>
          <p:nvSpPr>
            <p:cNvPr id="56" name="Oval 55">
              <a:extLst>
                <a:ext uri="{FF2B5EF4-FFF2-40B4-BE49-F238E27FC236}">
                  <a16:creationId xmlns:a16="http://schemas.microsoft.com/office/drawing/2014/main" id="{8E4F3AE2-DB82-CF48-9A54-1BD5B1CC3479}"/>
                </a:ext>
              </a:extLst>
            </p:cNvPr>
            <p:cNvSpPr>
              <a:spLocks noChangeArrowheads="1"/>
            </p:cNvSpPr>
            <p:nvPr/>
          </p:nvSpPr>
          <p:spPr bwMode="auto">
            <a:xfrm>
              <a:off x="613202" y="1655459"/>
              <a:ext cx="598664" cy="597022"/>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57" name="Graphic 4">
              <a:extLst>
                <a:ext uri="{FF2B5EF4-FFF2-40B4-BE49-F238E27FC236}">
                  <a16:creationId xmlns:a16="http://schemas.microsoft.com/office/drawing/2014/main" id="{87156167-7A4F-3F47-A3AD-1DFDC7E703D3}"/>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grpSp>
        <p:nvGrpSpPr>
          <p:cNvPr id="61" name="Group 60">
            <a:extLst>
              <a:ext uri="{FF2B5EF4-FFF2-40B4-BE49-F238E27FC236}">
                <a16:creationId xmlns:a16="http://schemas.microsoft.com/office/drawing/2014/main" id="{A6D34086-C97D-534E-A386-53D87409D6D3}"/>
              </a:ext>
              <a:ext uri="{C183D7F6-B498-43B3-948B-1728B52AA6E4}">
                <adec:decorative xmlns:adec="http://schemas.microsoft.com/office/drawing/2017/decorative" val="1"/>
              </a:ext>
            </a:extLst>
          </p:cNvPr>
          <p:cNvGrpSpPr/>
          <p:nvPr/>
        </p:nvGrpSpPr>
        <p:grpSpPr>
          <a:xfrm rot="5400000">
            <a:off x="9560621" y="3936316"/>
            <a:ext cx="391360" cy="390287"/>
            <a:chOff x="613202" y="1655459"/>
            <a:chExt cx="598664" cy="597022"/>
          </a:xfrm>
        </p:grpSpPr>
        <p:sp>
          <p:nvSpPr>
            <p:cNvPr id="62" name="Oval 61">
              <a:extLst>
                <a:ext uri="{FF2B5EF4-FFF2-40B4-BE49-F238E27FC236}">
                  <a16:creationId xmlns:a16="http://schemas.microsoft.com/office/drawing/2014/main" id="{35E2CAB1-BAAA-A449-BD88-3F4D51B0184B}"/>
                </a:ext>
              </a:extLst>
            </p:cNvPr>
            <p:cNvSpPr>
              <a:spLocks noChangeArrowheads="1"/>
            </p:cNvSpPr>
            <p:nvPr/>
          </p:nvSpPr>
          <p:spPr bwMode="auto">
            <a:xfrm>
              <a:off x="613202" y="1655459"/>
              <a:ext cx="598664" cy="597022"/>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63" name="Graphic 4">
              <a:extLst>
                <a:ext uri="{FF2B5EF4-FFF2-40B4-BE49-F238E27FC236}">
                  <a16:creationId xmlns:a16="http://schemas.microsoft.com/office/drawing/2014/main" id="{C2384D09-D4C5-6F4B-A163-94BFABFADD83}"/>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
        <p:nvSpPr>
          <p:cNvPr id="8" name="Oval 7">
            <a:extLst>
              <a:ext uri="{FF2B5EF4-FFF2-40B4-BE49-F238E27FC236}">
                <a16:creationId xmlns:a16="http://schemas.microsoft.com/office/drawing/2014/main" id="{1440E98A-5EB4-4780-AD4F-29A07764DCA4}"/>
              </a:ext>
              <a:ext uri="{C183D7F6-B498-43B3-948B-1728B52AA6E4}">
                <adec:decorative xmlns:adec="http://schemas.microsoft.com/office/drawing/2017/decorative" val="1"/>
              </a:ext>
            </a:extLst>
          </p:cNvPr>
          <p:cNvSpPr/>
          <p:nvPr/>
        </p:nvSpPr>
        <p:spPr bwMode="auto">
          <a:xfrm>
            <a:off x="5189446" y="1754447"/>
            <a:ext cx="1813110" cy="1813110"/>
          </a:xfrm>
          <a:prstGeom prst="ellipse">
            <a:avLst/>
          </a:prstGeom>
          <a:solidFill>
            <a:schemeClr val="accent1"/>
          </a:solidFill>
          <a:ln w="190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9630"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200">
              <a:solidFill>
                <a:schemeClr val="bg1"/>
              </a:solidFill>
              <a:latin typeface="Segoe UI Semibold"/>
              <a:cs typeface="Segoe UI" pitchFamily="34" charset="0"/>
            </a:endParaRPr>
          </a:p>
        </p:txBody>
      </p:sp>
      <p:sp>
        <p:nvSpPr>
          <p:cNvPr id="9" name="TextBox 8">
            <a:extLst>
              <a:ext uri="{FF2B5EF4-FFF2-40B4-BE49-F238E27FC236}">
                <a16:creationId xmlns:a16="http://schemas.microsoft.com/office/drawing/2014/main" id="{F4766405-3A25-4A9B-BEF6-2AC47938CB0B}"/>
              </a:ext>
            </a:extLst>
          </p:cNvPr>
          <p:cNvSpPr txBox="1"/>
          <p:nvPr/>
        </p:nvSpPr>
        <p:spPr>
          <a:xfrm>
            <a:off x="5305173" y="2425493"/>
            <a:ext cx="1581652" cy="738664"/>
          </a:xfrm>
          <a:prstGeom prst="rect">
            <a:avLst/>
          </a:prstGeom>
          <a:noFill/>
        </p:spPr>
        <p:txBody>
          <a:bodyPr wrap="square" lIns="0" tIns="0" rIns="0" bIns="0" rtlCol="0">
            <a:spAutoFit/>
          </a:bodyPr>
          <a:lstStyle/>
          <a:p>
            <a:pPr algn="ctr" defTabSz="913927" fontAlgn="base">
              <a:spcBef>
                <a:spcPct val="0"/>
              </a:spcBef>
              <a:spcAft>
                <a:spcPct val="0"/>
              </a:spcAft>
            </a:pPr>
            <a:r>
              <a:rPr lang="en-US" sz="1600">
                <a:solidFill>
                  <a:srgbClr val="FFFFFF"/>
                </a:solidFill>
                <a:latin typeface="Segoe UI Semibold"/>
                <a:cs typeface="Segoe UI" pitchFamily="34" charset="0"/>
              </a:rPr>
              <a:t>Azure Active Directory</a:t>
            </a:r>
          </a:p>
          <a:p>
            <a:pPr algn="ctr" defTabSz="913927" fontAlgn="base">
              <a:spcBef>
                <a:spcPct val="0"/>
              </a:spcBef>
              <a:spcAft>
                <a:spcPct val="0"/>
              </a:spcAft>
            </a:pPr>
            <a:endParaRPr lang="en-US" sz="1600">
              <a:solidFill>
                <a:srgbClr val="FFFFFF"/>
              </a:solidFill>
              <a:latin typeface="Segoe UI Semibold"/>
              <a:cs typeface="Segoe UI" pitchFamily="34" charset="0"/>
            </a:endParaRPr>
          </a:p>
        </p:txBody>
      </p:sp>
      <p:sp>
        <p:nvSpPr>
          <p:cNvPr id="43" name="Rectangle 42">
            <a:extLst>
              <a:ext uri="{FF2B5EF4-FFF2-40B4-BE49-F238E27FC236}">
                <a16:creationId xmlns:a16="http://schemas.microsoft.com/office/drawing/2014/main" id="{22ED6FA3-541D-AB41-88F2-575CF9E3ABF8}"/>
              </a:ext>
            </a:extLst>
          </p:cNvPr>
          <p:cNvSpPr/>
          <p:nvPr/>
        </p:nvSpPr>
        <p:spPr bwMode="auto">
          <a:xfrm>
            <a:off x="1041239" y="4384602"/>
            <a:ext cx="2798432" cy="471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Modernize authentication</a:t>
            </a:r>
          </a:p>
        </p:txBody>
      </p:sp>
      <p:sp>
        <p:nvSpPr>
          <p:cNvPr id="67" name="TextBox 66">
            <a:extLst>
              <a:ext uri="{FF2B5EF4-FFF2-40B4-BE49-F238E27FC236}">
                <a16:creationId xmlns:a16="http://schemas.microsoft.com/office/drawing/2014/main" id="{73FFEDF6-F8E6-7B4E-9499-ED1C3FA28052}"/>
              </a:ext>
            </a:extLst>
          </p:cNvPr>
          <p:cNvSpPr txBox="1"/>
          <p:nvPr/>
        </p:nvSpPr>
        <p:spPr>
          <a:xfrm>
            <a:off x="1257818" y="4784946"/>
            <a:ext cx="2365276" cy="1066091"/>
          </a:xfrm>
          <a:prstGeom prst="rect">
            <a:avLst/>
          </a:prstGeom>
          <a:noFill/>
        </p:spPr>
        <p:txBody>
          <a:bodyPr wrap="square" lIns="179208" tIns="143366" rIns="179208" bIns="143366" rtlCol="0">
            <a:spAutoFit/>
          </a:bodyPr>
          <a:lstStyle/>
          <a:p>
            <a:pPr algn="ctr" defTabSz="896214">
              <a:lnSpc>
                <a:spcPct val="90000"/>
              </a:lnSpc>
              <a:defRPr/>
            </a:pPr>
            <a:r>
              <a:rPr lang="en-GB" sz="1400" kern="0">
                <a:solidFill>
                  <a:sysClr val="windowText" lastClr="000000"/>
                </a:solidFill>
                <a:latin typeface="Segoe UI" panose="020B0502040204020203" pitchFamily="34" charset="0"/>
                <a:cs typeface="Segoe UI" panose="020B0502040204020203" pitchFamily="34" charset="0"/>
              </a:rPr>
              <a:t>Migrate to modern auth with </a:t>
            </a:r>
            <a:r>
              <a:rPr lang="en-GB" sz="1402" kern="0">
                <a:ln w="3175">
                  <a:noFill/>
                </a:ln>
                <a:solidFill>
                  <a:schemeClr val="accent1"/>
                </a:solidFill>
                <a:latin typeface="Segoe UI Semibold"/>
                <a:cs typeface="Segoe UI Semilight" panose="020B0402040204020203" pitchFamily="34" charset="0"/>
              </a:rPr>
              <a:t>Azure AD Connect </a:t>
            </a:r>
            <a:r>
              <a:rPr lang="en-GB" sz="1400" kern="0">
                <a:solidFill>
                  <a:sysClr val="windowText" lastClr="000000"/>
                </a:solidFill>
                <a:latin typeface="Segoe UI" panose="020B0502040204020203" pitchFamily="34" charset="0"/>
                <a:cs typeface="Segoe UI" panose="020B0502040204020203" pitchFamily="34" charset="0"/>
              </a:rPr>
              <a:t>and </a:t>
            </a:r>
            <a:r>
              <a:rPr lang="en-GB" sz="1402" kern="0">
                <a:ln w="3175">
                  <a:noFill/>
                </a:ln>
                <a:solidFill>
                  <a:schemeClr val="accent1"/>
                </a:solidFill>
                <a:latin typeface="Segoe UI Semibold"/>
                <a:cs typeface="Segoe UI Semilight" panose="020B0402040204020203" pitchFamily="34" charset="0"/>
              </a:rPr>
              <a:t>staged roll-out</a:t>
            </a:r>
            <a:r>
              <a:rPr lang="en-US" sz="1400">
                <a:solidFill>
                  <a:srgbClr val="000000"/>
                </a:solidFill>
                <a:latin typeface="Segoe UI" panose="020B0502040204020203" pitchFamily="34" charset="0"/>
              </a:rPr>
              <a:t>.</a:t>
            </a:r>
          </a:p>
          <a:p>
            <a:pPr algn="ctr" defTabSz="896214">
              <a:lnSpc>
                <a:spcPct val="90000"/>
              </a:lnSpc>
              <a:defRPr/>
            </a:pPr>
            <a:endParaRPr lang="en-GB" sz="1402" kern="0">
              <a:ln w="3175">
                <a:noFill/>
              </a:ln>
              <a:solidFill>
                <a:schemeClr val="accent1"/>
              </a:solidFill>
              <a:latin typeface="Segoe UI Semibold"/>
              <a:cs typeface="Segoe UI Semilight" panose="020B0402040204020203" pitchFamily="34" charset="0"/>
            </a:endParaRPr>
          </a:p>
        </p:txBody>
      </p:sp>
      <p:sp>
        <p:nvSpPr>
          <p:cNvPr id="40" name="Rectangle 39">
            <a:extLst>
              <a:ext uri="{FF2B5EF4-FFF2-40B4-BE49-F238E27FC236}">
                <a16:creationId xmlns:a16="http://schemas.microsoft.com/office/drawing/2014/main" id="{3BCB11D9-0538-2B4E-B70E-C147F0D21AAD}"/>
              </a:ext>
            </a:extLst>
          </p:cNvPr>
          <p:cNvSpPr/>
          <p:nvPr/>
        </p:nvSpPr>
        <p:spPr bwMode="auto">
          <a:xfrm>
            <a:off x="4474476" y="4384602"/>
            <a:ext cx="3260402" cy="471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Block legacy authentication</a:t>
            </a:r>
          </a:p>
          <a:p>
            <a:pPr algn="ctr" defTabSz="932293" fontAlgn="base">
              <a:spcBef>
                <a:spcPct val="0"/>
              </a:spcBef>
              <a:spcAft>
                <a:spcPct val="0"/>
              </a:spcAft>
            </a:pPr>
            <a:endPar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endParaRPr>
          </a:p>
        </p:txBody>
      </p:sp>
      <p:sp>
        <p:nvSpPr>
          <p:cNvPr id="65" name="TextBox 64">
            <a:extLst>
              <a:ext uri="{FF2B5EF4-FFF2-40B4-BE49-F238E27FC236}">
                <a16:creationId xmlns:a16="http://schemas.microsoft.com/office/drawing/2014/main" id="{A7228478-F412-1845-BA35-A1F5D7BD6D8C}"/>
              </a:ext>
            </a:extLst>
          </p:cNvPr>
          <p:cNvSpPr txBox="1"/>
          <p:nvPr/>
        </p:nvSpPr>
        <p:spPr>
          <a:xfrm>
            <a:off x="4466638" y="4784946"/>
            <a:ext cx="3276078" cy="871871"/>
          </a:xfrm>
          <a:prstGeom prst="rect">
            <a:avLst/>
          </a:prstGeom>
          <a:noFill/>
        </p:spPr>
        <p:txBody>
          <a:bodyPr wrap="square" lIns="179208" tIns="143366" rIns="179208" bIns="143366" rtlCol="0">
            <a:spAutoFit/>
          </a:bodyPr>
          <a:lstStyle/>
          <a:p>
            <a:pPr algn="ctr" defTabSz="896214">
              <a:lnSpc>
                <a:spcPct val="90000"/>
              </a:lnSpc>
              <a:defRPr/>
            </a:pPr>
            <a:r>
              <a:rPr lang="en-GB" sz="1400" kern="0">
                <a:solidFill>
                  <a:sysClr val="windowText" lastClr="000000"/>
                </a:solidFill>
                <a:latin typeface="Segoe UI" panose="020B0502040204020203" pitchFamily="34" charset="0"/>
                <a:cs typeface="Segoe UI" panose="020B0502040204020203" pitchFamily="34" charset="0"/>
              </a:rPr>
              <a:t>Block legacy authentication</a:t>
            </a:r>
            <a:br>
              <a:rPr lang="en-GB" sz="1400" kern="0">
                <a:solidFill>
                  <a:sysClr val="windowText" lastClr="000000"/>
                </a:solidFill>
                <a:latin typeface="Segoe UI" panose="020B0502040204020203" pitchFamily="34" charset="0"/>
                <a:cs typeface="Segoe UI" panose="020B0502040204020203" pitchFamily="34" charset="0"/>
              </a:rPr>
            </a:br>
            <a:r>
              <a:rPr lang="en-GB" sz="1400" kern="0">
                <a:solidFill>
                  <a:sysClr val="windowText" lastClr="000000"/>
                </a:solidFill>
                <a:latin typeface="Segoe UI" panose="020B0502040204020203" pitchFamily="34" charset="0"/>
                <a:cs typeface="Segoe UI" panose="020B0502040204020203" pitchFamily="34" charset="0"/>
              </a:rPr>
              <a:t>by default with </a:t>
            </a:r>
            <a:br>
              <a:rPr lang="en-GB" sz="1400" kern="0">
                <a:solidFill>
                  <a:sysClr val="windowText" lastClr="000000"/>
                </a:solidFill>
                <a:latin typeface="Segoe UI" panose="020B0502040204020203" pitchFamily="34" charset="0"/>
                <a:cs typeface="Segoe UI" panose="020B0502040204020203" pitchFamily="34" charset="0"/>
              </a:rPr>
            </a:br>
            <a:r>
              <a:rPr lang="en-GB" sz="1402" kern="0">
                <a:ln w="3175">
                  <a:noFill/>
                </a:ln>
                <a:solidFill>
                  <a:schemeClr val="accent1"/>
                </a:solidFill>
                <a:latin typeface="Segoe UI Semibold"/>
                <a:cs typeface="Segoe UI Semilight" panose="020B0402040204020203" pitchFamily="34" charset="0"/>
              </a:rPr>
              <a:t>Conditional Access</a:t>
            </a:r>
            <a:r>
              <a:rPr lang="en-US" sz="1400">
                <a:solidFill>
                  <a:srgbClr val="000000"/>
                </a:solidFill>
                <a:latin typeface="Segoe UI" panose="020B0502040204020203" pitchFamily="34" charset="0"/>
              </a:rPr>
              <a:t>.</a:t>
            </a:r>
          </a:p>
        </p:txBody>
      </p:sp>
      <p:sp>
        <p:nvSpPr>
          <p:cNvPr id="41" name="Rectangle 40">
            <a:extLst>
              <a:ext uri="{FF2B5EF4-FFF2-40B4-BE49-F238E27FC236}">
                <a16:creationId xmlns:a16="http://schemas.microsoft.com/office/drawing/2014/main" id="{8227DB60-CD8A-6C4A-85EE-63A5FBF7A335}"/>
              </a:ext>
            </a:extLst>
          </p:cNvPr>
          <p:cNvSpPr/>
          <p:nvPr/>
        </p:nvSpPr>
        <p:spPr bwMode="auto">
          <a:xfrm>
            <a:off x="8130020" y="4384602"/>
            <a:ext cx="3260403" cy="471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Sync on-premises identities</a:t>
            </a:r>
          </a:p>
        </p:txBody>
      </p:sp>
      <p:sp>
        <p:nvSpPr>
          <p:cNvPr id="76" name="TextBox 75">
            <a:extLst>
              <a:ext uri="{FF2B5EF4-FFF2-40B4-BE49-F238E27FC236}">
                <a16:creationId xmlns:a16="http://schemas.microsoft.com/office/drawing/2014/main" id="{DA3F770E-B359-0741-A073-8010F8CBDF0F}"/>
              </a:ext>
            </a:extLst>
          </p:cNvPr>
          <p:cNvSpPr txBox="1"/>
          <p:nvPr/>
        </p:nvSpPr>
        <p:spPr>
          <a:xfrm>
            <a:off x="8377521" y="4784946"/>
            <a:ext cx="2773240" cy="1066091"/>
          </a:xfrm>
          <a:prstGeom prst="rect">
            <a:avLst/>
          </a:prstGeom>
          <a:noFill/>
        </p:spPr>
        <p:txBody>
          <a:bodyPr wrap="square" lIns="179208" tIns="143366" rIns="179208" bIns="143366" rtlCol="0">
            <a:spAutoFit/>
          </a:bodyPr>
          <a:lstStyle/>
          <a:p>
            <a:pPr algn="ctr" defTabSz="896214">
              <a:lnSpc>
                <a:spcPct val="90000"/>
              </a:lnSpc>
              <a:defRPr/>
            </a:pPr>
            <a:r>
              <a:rPr lang="en-US" sz="1400" kern="0">
                <a:solidFill>
                  <a:sysClr val="windowText" lastClr="000000"/>
                </a:solidFill>
                <a:latin typeface="Segoe UI" panose="020B0502040204020203" pitchFamily="34" charset="0"/>
                <a:cs typeface="Segoe UI" panose="020B0502040204020203" pitchFamily="34" charset="0"/>
              </a:rPr>
              <a:t>Use a common identity to access resources with </a:t>
            </a:r>
            <a:r>
              <a:rPr lang="en-US" sz="1402" kern="0">
                <a:ln w="3175">
                  <a:noFill/>
                </a:ln>
                <a:solidFill>
                  <a:schemeClr val="accent1"/>
                </a:solidFill>
                <a:latin typeface="Segoe UI Semibold"/>
                <a:cs typeface="Segoe UI Semilight" panose="020B0402040204020203" pitchFamily="34" charset="0"/>
              </a:rPr>
              <a:t>Azure AD Connect </a:t>
            </a:r>
            <a:r>
              <a:rPr lang="en-US" sz="1400" kern="0">
                <a:solidFill>
                  <a:sysClr val="windowText" lastClr="000000"/>
                </a:solidFill>
                <a:latin typeface="Segoe UI" panose="020B0502040204020203" pitchFamily="34" charset="0"/>
                <a:cs typeface="Segoe UI" panose="020B0502040204020203" pitchFamily="34" charset="0"/>
              </a:rPr>
              <a:t>or </a:t>
            </a:r>
            <a:r>
              <a:rPr lang="en-US" sz="1402" kern="0">
                <a:ln w="3175">
                  <a:noFill/>
                </a:ln>
                <a:solidFill>
                  <a:schemeClr val="accent1"/>
                </a:solidFill>
                <a:latin typeface="Segoe UI Semibold"/>
                <a:cs typeface="Segoe UI Semilight" panose="020B0402040204020203" pitchFamily="34" charset="0"/>
              </a:rPr>
              <a:t>Azure AD Connect </a:t>
            </a:r>
            <a:r>
              <a:rPr lang="en-US" sz="1400" kern="0">
                <a:solidFill>
                  <a:sysClr val="windowText" lastClr="000000"/>
                </a:solidFill>
                <a:latin typeface="Segoe UI" panose="020B0502040204020203" pitchFamily="34" charset="0"/>
                <a:cs typeface="Segoe UI" panose="020B0502040204020203" pitchFamily="34" charset="0"/>
              </a:rPr>
              <a:t>cloud sync. </a:t>
            </a:r>
            <a:endParaRPr lang="en-US" sz="1400">
              <a:solidFill>
                <a:srgbClr val="000000"/>
              </a:solidFill>
              <a:latin typeface="Segoe UI" panose="020B0502040204020203" pitchFamily="34" charset="0"/>
            </a:endParaRPr>
          </a:p>
        </p:txBody>
      </p:sp>
    </p:spTree>
    <p:extLst>
      <p:ext uri="{BB962C8B-B14F-4D97-AF65-F5344CB8AC3E}">
        <p14:creationId xmlns:p14="http://schemas.microsoft.com/office/powerpoint/2010/main" val="34892526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6A2F-7109-4458-8621-0F97E599F73B}"/>
              </a:ext>
            </a:extLst>
          </p:cNvPr>
          <p:cNvSpPr>
            <a:spLocks noGrp="1"/>
          </p:cNvSpPr>
          <p:nvPr>
            <p:ph type="title"/>
          </p:nvPr>
        </p:nvSpPr>
        <p:spPr/>
        <p:txBody>
          <a:bodyPr/>
          <a:lstStyle/>
          <a:p>
            <a:r>
              <a:rPr lang="en-US"/>
              <a:t>Manage endpoints in the cloud at your own pace</a:t>
            </a:r>
          </a:p>
        </p:txBody>
      </p:sp>
      <p:sp>
        <p:nvSpPr>
          <p:cNvPr id="4" name="Text Placeholder 3">
            <a:extLst>
              <a:ext uri="{FF2B5EF4-FFF2-40B4-BE49-F238E27FC236}">
                <a16:creationId xmlns:a16="http://schemas.microsoft.com/office/drawing/2014/main" id="{42859101-92E2-FD4D-BD65-C88A11BE9E42}"/>
              </a:ext>
            </a:extLst>
          </p:cNvPr>
          <p:cNvSpPr>
            <a:spLocks noGrp="1"/>
          </p:cNvSpPr>
          <p:nvPr>
            <p:ph type="body" sz="quarter" idx="10"/>
          </p:nvPr>
        </p:nvSpPr>
        <p:spPr>
          <a:xfrm>
            <a:off x="627490" y="1019508"/>
            <a:ext cx="8436123" cy="658567"/>
          </a:xfrm>
        </p:spPr>
        <p:txBody>
          <a:bodyPr/>
          <a:lstStyle/>
          <a:p>
            <a:r>
              <a:rPr lang="en-US"/>
              <a:t>Endpoint security, device management, and intelligent cloud actions in a unified management platform</a:t>
            </a:r>
          </a:p>
          <a:p>
            <a:endParaRPr lang="en-US"/>
          </a:p>
        </p:txBody>
      </p:sp>
      <p:grpSp>
        <p:nvGrpSpPr>
          <p:cNvPr id="50" name="Group 49">
            <a:extLst>
              <a:ext uri="{FF2B5EF4-FFF2-40B4-BE49-F238E27FC236}">
                <a16:creationId xmlns:a16="http://schemas.microsoft.com/office/drawing/2014/main" id="{04A472D2-A9CD-8048-B56F-3A0191FC625C}"/>
              </a:ext>
              <a:ext uri="{C183D7F6-B498-43B3-948B-1728B52AA6E4}">
                <adec:decorative xmlns:adec="http://schemas.microsoft.com/office/drawing/2017/decorative" val="1"/>
              </a:ext>
            </a:extLst>
          </p:cNvPr>
          <p:cNvGrpSpPr/>
          <p:nvPr/>
        </p:nvGrpSpPr>
        <p:grpSpPr>
          <a:xfrm>
            <a:off x="2438092" y="2691879"/>
            <a:ext cx="3843277" cy="1285796"/>
            <a:chOff x="1963464" y="2143690"/>
            <a:chExt cx="3843277" cy="1285796"/>
          </a:xfrm>
        </p:grpSpPr>
        <p:sp>
          <p:nvSpPr>
            <p:cNvPr id="52" name="Graphic 4">
              <a:extLst>
                <a:ext uri="{FF2B5EF4-FFF2-40B4-BE49-F238E27FC236}">
                  <a16:creationId xmlns:a16="http://schemas.microsoft.com/office/drawing/2014/main" id="{12E33B3F-385A-6B4C-9ED0-43778BBFA313}"/>
                </a:ext>
              </a:extLst>
            </p:cNvPr>
            <p:cNvSpPr/>
            <p:nvPr/>
          </p:nvSpPr>
          <p:spPr>
            <a:xfrm>
              <a:off x="1963560" y="2143785"/>
              <a:ext cx="878150" cy="879157"/>
            </a:xfrm>
            <a:custGeom>
              <a:avLst/>
              <a:gdLst>
                <a:gd name="connsiteX0" fmla="*/ 289 w 878150"/>
                <a:gd name="connsiteY0" fmla="*/ 879259 h 879157"/>
                <a:gd name="connsiteX1" fmla="*/ 878059 w 878150"/>
                <a:gd name="connsiteY1" fmla="*/ 101 h 879157"/>
                <a:gd name="connsiteX2" fmla="*/ 878440 w 878150"/>
                <a:gd name="connsiteY2" fmla="*/ 101 h 879157"/>
              </a:gdLst>
              <a:ahLst/>
              <a:cxnLst>
                <a:cxn ang="0">
                  <a:pos x="connsiteX0" y="connsiteY0"/>
                </a:cxn>
                <a:cxn ang="0">
                  <a:pos x="connsiteX1" y="connsiteY1"/>
                </a:cxn>
                <a:cxn ang="0">
                  <a:pos x="connsiteX2" y="connsiteY2"/>
                </a:cxn>
              </a:cxnLst>
              <a:rect l="l" t="t" r="r" b="b"/>
              <a:pathLst>
                <a:path w="878150" h="879157">
                  <a:moveTo>
                    <a:pt x="289" y="879259"/>
                  </a:moveTo>
                  <a:cubicBezTo>
                    <a:pt x="127" y="393874"/>
                    <a:pt x="393125" y="263"/>
                    <a:pt x="878059" y="101"/>
                  </a:cubicBezTo>
                  <a:cubicBezTo>
                    <a:pt x="878183" y="101"/>
                    <a:pt x="878316" y="101"/>
                    <a:pt x="878440" y="101"/>
                  </a:cubicBezTo>
                </a:path>
              </a:pathLst>
            </a:custGeom>
            <a:noFill/>
            <a:ln w="196850" cap="flat">
              <a:solidFill>
                <a:schemeClr val="bg2"/>
              </a:solidFill>
              <a:prstDash val="solid"/>
              <a:miter/>
            </a:ln>
          </p:spPr>
          <p:txBody>
            <a:bodyPr rtlCol="0" anchor="ctr"/>
            <a:lstStyle/>
            <a:p>
              <a:endParaRPr lang="en-US"/>
            </a:p>
          </p:txBody>
        </p:sp>
        <p:sp>
          <p:nvSpPr>
            <p:cNvPr id="54" name="Graphic 4">
              <a:extLst>
                <a:ext uri="{FF2B5EF4-FFF2-40B4-BE49-F238E27FC236}">
                  <a16:creationId xmlns:a16="http://schemas.microsoft.com/office/drawing/2014/main" id="{4DC2DC59-ACC0-5A41-AF8E-C77B7965879C}"/>
                </a:ext>
              </a:extLst>
            </p:cNvPr>
            <p:cNvSpPr/>
            <p:nvPr/>
          </p:nvSpPr>
          <p:spPr>
            <a:xfrm>
              <a:off x="2821203" y="2143690"/>
              <a:ext cx="2985538" cy="58439"/>
            </a:xfrm>
            <a:custGeom>
              <a:avLst/>
              <a:gdLst>
                <a:gd name="connsiteX0" fmla="*/ 1683503 w 1683503"/>
                <a:gd name="connsiteY0" fmla="*/ 0 h 9525"/>
                <a:gd name="connsiteX1" fmla="*/ 0 w 1683503"/>
                <a:gd name="connsiteY1" fmla="*/ 0 h 9525"/>
              </a:gdLst>
              <a:ahLst/>
              <a:cxnLst>
                <a:cxn ang="0">
                  <a:pos x="connsiteX0" y="connsiteY0"/>
                </a:cxn>
                <a:cxn ang="0">
                  <a:pos x="connsiteX1" y="connsiteY1"/>
                </a:cxn>
              </a:cxnLst>
              <a:rect l="l" t="t" r="r" b="b"/>
              <a:pathLst>
                <a:path w="1683503" h="9525">
                  <a:moveTo>
                    <a:pt x="1683503" y="0"/>
                  </a:moveTo>
                  <a:lnTo>
                    <a:pt x="0" y="0"/>
                  </a:lnTo>
                </a:path>
              </a:pathLst>
            </a:custGeom>
            <a:ln w="196850" cap="flat">
              <a:solidFill>
                <a:schemeClr val="bg2"/>
              </a:solidFill>
              <a:prstDash val="solid"/>
              <a:miter/>
            </a:ln>
          </p:spPr>
          <p:txBody>
            <a:bodyPr rtlCol="0" anchor="ctr"/>
            <a:lstStyle/>
            <a:p>
              <a:endParaRPr lang="en-US"/>
            </a:p>
          </p:txBody>
        </p:sp>
        <p:sp>
          <p:nvSpPr>
            <p:cNvPr id="58" name="Graphic 4">
              <a:extLst>
                <a:ext uri="{FF2B5EF4-FFF2-40B4-BE49-F238E27FC236}">
                  <a16:creationId xmlns:a16="http://schemas.microsoft.com/office/drawing/2014/main" id="{17086FDA-7AEF-6C49-974C-354BBB2DD46A}"/>
                </a:ext>
              </a:extLst>
            </p:cNvPr>
            <p:cNvSpPr/>
            <p:nvPr/>
          </p:nvSpPr>
          <p:spPr>
            <a:xfrm>
              <a:off x="1963464" y="3022657"/>
              <a:ext cx="45719" cy="406829"/>
            </a:xfrm>
            <a:custGeom>
              <a:avLst/>
              <a:gdLst>
                <a:gd name="connsiteX0" fmla="*/ 0 w 9516"/>
                <a:gd name="connsiteY0" fmla="*/ 1490377 h 1490376"/>
                <a:gd name="connsiteX1" fmla="*/ 0 w 9516"/>
                <a:gd name="connsiteY1" fmla="*/ 0 h 1490376"/>
              </a:gdLst>
              <a:ahLst/>
              <a:cxnLst>
                <a:cxn ang="0">
                  <a:pos x="connsiteX0" y="connsiteY0"/>
                </a:cxn>
                <a:cxn ang="0">
                  <a:pos x="connsiteX1" y="connsiteY1"/>
                </a:cxn>
              </a:cxnLst>
              <a:rect l="l" t="t" r="r" b="b"/>
              <a:pathLst>
                <a:path w="9516" h="1490376">
                  <a:moveTo>
                    <a:pt x="0" y="1490377"/>
                  </a:moveTo>
                  <a:lnTo>
                    <a:pt x="0" y="0"/>
                  </a:lnTo>
                </a:path>
              </a:pathLst>
            </a:custGeom>
            <a:ln w="196850" cap="flat">
              <a:solidFill>
                <a:schemeClr val="bg2"/>
              </a:solidFill>
              <a:prstDash val="solid"/>
              <a:miter/>
            </a:ln>
          </p:spPr>
          <p:txBody>
            <a:bodyPr rtlCol="0" anchor="ctr"/>
            <a:lstStyle/>
            <a:p>
              <a:endParaRPr lang="en-US"/>
            </a:p>
          </p:txBody>
        </p:sp>
      </p:grpSp>
      <p:grpSp>
        <p:nvGrpSpPr>
          <p:cNvPr id="59" name="Group 58">
            <a:extLst>
              <a:ext uri="{FF2B5EF4-FFF2-40B4-BE49-F238E27FC236}">
                <a16:creationId xmlns:a16="http://schemas.microsoft.com/office/drawing/2014/main" id="{64F0F91A-E7DD-6C49-8108-3C308459D105}"/>
              </a:ext>
              <a:ext uri="{C183D7F6-B498-43B3-948B-1728B52AA6E4}">
                <adec:decorative xmlns:adec="http://schemas.microsoft.com/office/drawing/2017/decorative" val="1"/>
              </a:ext>
            </a:extLst>
          </p:cNvPr>
          <p:cNvGrpSpPr/>
          <p:nvPr/>
        </p:nvGrpSpPr>
        <p:grpSpPr>
          <a:xfrm flipH="1">
            <a:off x="5917182" y="2691879"/>
            <a:ext cx="3843277" cy="1285796"/>
            <a:chOff x="1963464" y="2143690"/>
            <a:chExt cx="3843277" cy="1285796"/>
          </a:xfrm>
        </p:grpSpPr>
        <p:sp>
          <p:nvSpPr>
            <p:cNvPr id="60" name="Graphic 4">
              <a:extLst>
                <a:ext uri="{FF2B5EF4-FFF2-40B4-BE49-F238E27FC236}">
                  <a16:creationId xmlns:a16="http://schemas.microsoft.com/office/drawing/2014/main" id="{E5AD7DD3-FFD6-464B-B8C5-C7B0E26D0AEA}"/>
                </a:ext>
              </a:extLst>
            </p:cNvPr>
            <p:cNvSpPr/>
            <p:nvPr/>
          </p:nvSpPr>
          <p:spPr>
            <a:xfrm>
              <a:off x="1963560" y="2143785"/>
              <a:ext cx="878150" cy="879157"/>
            </a:xfrm>
            <a:custGeom>
              <a:avLst/>
              <a:gdLst>
                <a:gd name="connsiteX0" fmla="*/ 289 w 878150"/>
                <a:gd name="connsiteY0" fmla="*/ 879259 h 879157"/>
                <a:gd name="connsiteX1" fmla="*/ 878059 w 878150"/>
                <a:gd name="connsiteY1" fmla="*/ 101 h 879157"/>
                <a:gd name="connsiteX2" fmla="*/ 878440 w 878150"/>
                <a:gd name="connsiteY2" fmla="*/ 101 h 879157"/>
              </a:gdLst>
              <a:ahLst/>
              <a:cxnLst>
                <a:cxn ang="0">
                  <a:pos x="connsiteX0" y="connsiteY0"/>
                </a:cxn>
                <a:cxn ang="0">
                  <a:pos x="connsiteX1" y="connsiteY1"/>
                </a:cxn>
                <a:cxn ang="0">
                  <a:pos x="connsiteX2" y="connsiteY2"/>
                </a:cxn>
              </a:cxnLst>
              <a:rect l="l" t="t" r="r" b="b"/>
              <a:pathLst>
                <a:path w="878150" h="879157">
                  <a:moveTo>
                    <a:pt x="289" y="879259"/>
                  </a:moveTo>
                  <a:cubicBezTo>
                    <a:pt x="127" y="393874"/>
                    <a:pt x="393125" y="263"/>
                    <a:pt x="878059" y="101"/>
                  </a:cubicBezTo>
                  <a:cubicBezTo>
                    <a:pt x="878183" y="101"/>
                    <a:pt x="878316" y="101"/>
                    <a:pt x="878440" y="101"/>
                  </a:cubicBezTo>
                </a:path>
              </a:pathLst>
            </a:custGeom>
            <a:noFill/>
            <a:ln w="196850" cap="flat">
              <a:solidFill>
                <a:schemeClr val="bg2"/>
              </a:solidFill>
              <a:prstDash val="solid"/>
              <a:miter/>
            </a:ln>
          </p:spPr>
          <p:txBody>
            <a:bodyPr rtlCol="0" anchor="ctr"/>
            <a:lstStyle/>
            <a:p>
              <a:endParaRPr lang="en-US"/>
            </a:p>
          </p:txBody>
        </p:sp>
        <p:sp>
          <p:nvSpPr>
            <p:cNvPr id="64" name="Graphic 4">
              <a:extLst>
                <a:ext uri="{FF2B5EF4-FFF2-40B4-BE49-F238E27FC236}">
                  <a16:creationId xmlns:a16="http://schemas.microsoft.com/office/drawing/2014/main" id="{ED120D25-7A38-5842-B44F-966807F4B2E9}"/>
                </a:ext>
              </a:extLst>
            </p:cNvPr>
            <p:cNvSpPr/>
            <p:nvPr/>
          </p:nvSpPr>
          <p:spPr>
            <a:xfrm>
              <a:off x="2821203" y="2143690"/>
              <a:ext cx="2985538" cy="58439"/>
            </a:xfrm>
            <a:custGeom>
              <a:avLst/>
              <a:gdLst>
                <a:gd name="connsiteX0" fmla="*/ 1683503 w 1683503"/>
                <a:gd name="connsiteY0" fmla="*/ 0 h 9525"/>
                <a:gd name="connsiteX1" fmla="*/ 0 w 1683503"/>
                <a:gd name="connsiteY1" fmla="*/ 0 h 9525"/>
              </a:gdLst>
              <a:ahLst/>
              <a:cxnLst>
                <a:cxn ang="0">
                  <a:pos x="connsiteX0" y="connsiteY0"/>
                </a:cxn>
                <a:cxn ang="0">
                  <a:pos x="connsiteX1" y="connsiteY1"/>
                </a:cxn>
              </a:cxnLst>
              <a:rect l="l" t="t" r="r" b="b"/>
              <a:pathLst>
                <a:path w="1683503" h="9525">
                  <a:moveTo>
                    <a:pt x="1683503" y="0"/>
                  </a:moveTo>
                  <a:lnTo>
                    <a:pt x="0" y="0"/>
                  </a:lnTo>
                </a:path>
              </a:pathLst>
            </a:custGeom>
            <a:ln w="196850" cap="flat">
              <a:solidFill>
                <a:schemeClr val="bg2"/>
              </a:solidFill>
              <a:prstDash val="solid"/>
              <a:miter/>
            </a:ln>
          </p:spPr>
          <p:txBody>
            <a:bodyPr rtlCol="0" anchor="ctr"/>
            <a:lstStyle/>
            <a:p>
              <a:endParaRPr lang="en-US"/>
            </a:p>
          </p:txBody>
        </p:sp>
        <p:sp>
          <p:nvSpPr>
            <p:cNvPr id="66" name="Graphic 4">
              <a:extLst>
                <a:ext uri="{FF2B5EF4-FFF2-40B4-BE49-F238E27FC236}">
                  <a16:creationId xmlns:a16="http://schemas.microsoft.com/office/drawing/2014/main" id="{053F3EFC-3BB2-E14D-A955-8D4A1051A2B6}"/>
                </a:ext>
              </a:extLst>
            </p:cNvPr>
            <p:cNvSpPr/>
            <p:nvPr/>
          </p:nvSpPr>
          <p:spPr>
            <a:xfrm>
              <a:off x="1963464" y="3022657"/>
              <a:ext cx="45719" cy="406829"/>
            </a:xfrm>
            <a:custGeom>
              <a:avLst/>
              <a:gdLst>
                <a:gd name="connsiteX0" fmla="*/ 0 w 9516"/>
                <a:gd name="connsiteY0" fmla="*/ 1490377 h 1490376"/>
                <a:gd name="connsiteX1" fmla="*/ 0 w 9516"/>
                <a:gd name="connsiteY1" fmla="*/ 0 h 1490376"/>
              </a:gdLst>
              <a:ahLst/>
              <a:cxnLst>
                <a:cxn ang="0">
                  <a:pos x="connsiteX0" y="connsiteY0"/>
                </a:cxn>
                <a:cxn ang="0">
                  <a:pos x="connsiteX1" y="connsiteY1"/>
                </a:cxn>
              </a:cxnLst>
              <a:rect l="l" t="t" r="r" b="b"/>
              <a:pathLst>
                <a:path w="9516" h="1490376">
                  <a:moveTo>
                    <a:pt x="0" y="1490377"/>
                  </a:moveTo>
                  <a:lnTo>
                    <a:pt x="0" y="0"/>
                  </a:lnTo>
                </a:path>
              </a:pathLst>
            </a:custGeom>
            <a:ln w="196850" cap="flat">
              <a:solidFill>
                <a:schemeClr val="bg2"/>
              </a:solidFill>
              <a:prstDash val="solid"/>
              <a:miter/>
            </a:ln>
          </p:spPr>
          <p:txBody>
            <a:bodyPr rtlCol="0" anchor="ctr"/>
            <a:lstStyle/>
            <a:p>
              <a:endParaRPr lang="en-US"/>
            </a:p>
          </p:txBody>
        </p:sp>
      </p:grpSp>
      <p:sp>
        <p:nvSpPr>
          <p:cNvPr id="105" name="Rounded Rectangle 104">
            <a:extLst>
              <a:ext uri="{FF2B5EF4-FFF2-40B4-BE49-F238E27FC236}">
                <a16:creationId xmlns:a16="http://schemas.microsoft.com/office/drawing/2014/main" id="{CC2D288D-71CE-3D4F-B713-140AA6755064}"/>
              </a:ext>
              <a:ext uri="{C183D7F6-B498-43B3-948B-1728B52AA6E4}">
                <adec:decorative xmlns:adec="http://schemas.microsoft.com/office/drawing/2017/decorative" val="1"/>
              </a:ext>
            </a:extLst>
          </p:cNvPr>
          <p:cNvSpPr/>
          <p:nvPr/>
        </p:nvSpPr>
        <p:spPr bwMode="auto">
          <a:xfrm>
            <a:off x="555585" y="4128233"/>
            <a:ext cx="11076972" cy="2092287"/>
          </a:xfrm>
          <a:prstGeom prst="roundRect">
            <a:avLst>
              <a:gd name="adj" fmla="val 50000"/>
            </a:avLst>
          </a:prstGeom>
          <a:noFill/>
          <a:ln w="196850" cap="flat" cmpd="sng" algn="ctr">
            <a:solidFill>
              <a:schemeClr val="bg2"/>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527B2D1C-EE52-7043-8BE1-4247FDC5D3DE}"/>
              </a:ext>
              <a:ext uri="{C183D7F6-B498-43B3-948B-1728B52AA6E4}">
                <adec:decorative xmlns:adec="http://schemas.microsoft.com/office/drawing/2017/decorative" val="1"/>
              </a:ext>
            </a:extLst>
          </p:cNvPr>
          <p:cNvCxnSpPr>
            <a:cxnSpLocks/>
          </p:cNvCxnSpPr>
          <p:nvPr/>
        </p:nvCxnSpPr>
        <p:spPr>
          <a:xfrm>
            <a:off x="2124143" y="4127138"/>
            <a:ext cx="7945832" cy="0"/>
          </a:xfrm>
          <a:prstGeom prst="line">
            <a:avLst/>
          </a:prstGeom>
          <a:noFill/>
          <a:ln w="196850" cap="flat" cmpd="sng" algn="ctr">
            <a:solidFill>
              <a:schemeClr val="bg1"/>
            </a:solidFill>
            <a:prstDash val="solid"/>
            <a:headEnd type="none"/>
            <a:tailEnd type="none"/>
          </a:ln>
          <a:effectLst/>
        </p:spPr>
      </p:cxnSp>
      <p:cxnSp>
        <p:nvCxnSpPr>
          <p:cNvPr id="115" name="Straight Connector 114">
            <a:extLst>
              <a:ext uri="{FF2B5EF4-FFF2-40B4-BE49-F238E27FC236}">
                <a16:creationId xmlns:a16="http://schemas.microsoft.com/office/drawing/2014/main" id="{7D8E5357-C5C9-EE44-9854-42B9F9896512}"/>
              </a:ext>
              <a:ext uri="{C183D7F6-B498-43B3-948B-1728B52AA6E4}">
                <adec:decorative xmlns:adec="http://schemas.microsoft.com/office/drawing/2017/decorative" val="1"/>
              </a:ext>
            </a:extLst>
          </p:cNvPr>
          <p:cNvCxnSpPr>
            <a:cxnSpLocks/>
          </p:cNvCxnSpPr>
          <p:nvPr/>
        </p:nvCxnSpPr>
        <p:spPr>
          <a:xfrm>
            <a:off x="2384385" y="4127753"/>
            <a:ext cx="7361499" cy="1"/>
          </a:xfrm>
          <a:prstGeom prst="line">
            <a:avLst/>
          </a:prstGeom>
          <a:noFill/>
          <a:ln w="196850" cap="flat" cmpd="sng" algn="ctr">
            <a:solidFill>
              <a:schemeClr val="bg2"/>
            </a:solidFill>
            <a:prstDash val="solid"/>
            <a:headEnd type="none"/>
            <a:tailEnd type="none"/>
          </a:ln>
          <a:effectLst/>
        </p:spPr>
      </p:cxnSp>
      <p:sp>
        <p:nvSpPr>
          <p:cNvPr id="131" name="Rounded Rectangle 130">
            <a:extLst>
              <a:ext uri="{FF2B5EF4-FFF2-40B4-BE49-F238E27FC236}">
                <a16:creationId xmlns:a16="http://schemas.microsoft.com/office/drawing/2014/main" id="{102F692D-C398-E04D-B6FB-9E36B36CAF02}"/>
              </a:ext>
              <a:ext uri="{C183D7F6-B498-43B3-948B-1728B52AA6E4}">
                <adec:decorative xmlns:adec="http://schemas.microsoft.com/office/drawing/2017/decorative" val="1"/>
              </a:ext>
            </a:extLst>
          </p:cNvPr>
          <p:cNvSpPr/>
          <p:nvPr/>
        </p:nvSpPr>
        <p:spPr bwMode="auto">
          <a:xfrm>
            <a:off x="3392178" y="3845612"/>
            <a:ext cx="1756925" cy="553999"/>
          </a:xfrm>
          <a:prstGeom prst="roundRect">
            <a:avLst>
              <a:gd name="adj" fmla="val 50000"/>
            </a:avLst>
          </a:prstGeom>
          <a:solidFill>
            <a:schemeClr val="bg1"/>
          </a:solidFill>
          <a:ln w="66675" cap="flat" cmpd="sng" algn="ctr">
            <a:solidFill>
              <a:schemeClr val="bg2"/>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34C526EE-DA91-8745-8698-220980B7DB75}"/>
              </a:ext>
              <a:ext uri="{C183D7F6-B498-43B3-948B-1728B52AA6E4}">
                <adec:decorative xmlns:adec="http://schemas.microsoft.com/office/drawing/2017/decorative" val="1"/>
              </a:ext>
            </a:extLst>
          </p:cNvPr>
          <p:cNvSpPr/>
          <p:nvPr/>
        </p:nvSpPr>
        <p:spPr bwMode="auto">
          <a:xfrm>
            <a:off x="5191750" y="1754209"/>
            <a:ext cx="1813368" cy="1813368"/>
          </a:xfrm>
          <a:prstGeom prst="ellipse">
            <a:avLst/>
          </a:prstGeom>
          <a:solidFill>
            <a:schemeClr val="accent3"/>
          </a:solidFill>
          <a:ln w="190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200">
              <a:solidFill>
                <a:schemeClr val="bg1"/>
              </a:solidFill>
              <a:latin typeface="Segoe UI Semibold"/>
              <a:cs typeface="Segoe UI" pitchFamily="34" charset="0"/>
            </a:endParaRPr>
          </a:p>
        </p:txBody>
      </p:sp>
      <p:grpSp>
        <p:nvGrpSpPr>
          <p:cNvPr id="49" name="Group 48">
            <a:extLst>
              <a:ext uri="{FF2B5EF4-FFF2-40B4-BE49-F238E27FC236}">
                <a16:creationId xmlns:a16="http://schemas.microsoft.com/office/drawing/2014/main" id="{92203AD4-E6B2-5643-B801-F5C8468D46E4}"/>
              </a:ext>
              <a:ext uri="{C183D7F6-B498-43B3-948B-1728B52AA6E4}">
                <adec:decorative xmlns:adec="http://schemas.microsoft.com/office/drawing/2017/decorative" val="1"/>
              </a:ext>
            </a:extLst>
          </p:cNvPr>
          <p:cNvGrpSpPr/>
          <p:nvPr/>
        </p:nvGrpSpPr>
        <p:grpSpPr>
          <a:xfrm rot="5400000">
            <a:off x="2239623" y="3936387"/>
            <a:ext cx="391416" cy="390342"/>
            <a:chOff x="613202" y="1655459"/>
            <a:chExt cx="598664" cy="597022"/>
          </a:xfrm>
        </p:grpSpPr>
        <p:sp>
          <p:nvSpPr>
            <p:cNvPr id="51" name="Oval 50">
              <a:extLst>
                <a:ext uri="{FF2B5EF4-FFF2-40B4-BE49-F238E27FC236}">
                  <a16:creationId xmlns:a16="http://schemas.microsoft.com/office/drawing/2014/main" id="{092871B3-A853-3449-ACEF-291FA5AFE2BB}"/>
                </a:ext>
              </a:extLst>
            </p:cNvPr>
            <p:cNvSpPr>
              <a:spLocks noChangeArrowheads="1"/>
            </p:cNvSpPr>
            <p:nvPr/>
          </p:nvSpPr>
          <p:spPr bwMode="auto">
            <a:xfrm>
              <a:off x="613202" y="1655459"/>
              <a:ext cx="598664" cy="597022"/>
            </a:xfrm>
            <a:prstGeom prst="ellipse">
              <a:avLst/>
            </a:prstGeom>
            <a:solidFill>
              <a:schemeClr val="accent3"/>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53" name="Graphic 4">
              <a:extLst>
                <a:ext uri="{FF2B5EF4-FFF2-40B4-BE49-F238E27FC236}">
                  <a16:creationId xmlns:a16="http://schemas.microsoft.com/office/drawing/2014/main" id="{EED20F5A-A592-8D46-9A9C-A65F9ECD2412}"/>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5E2D72B2-B6FE-384F-ACBF-351F70E31028}"/>
              </a:ext>
              <a:ext uri="{C183D7F6-B498-43B3-948B-1728B52AA6E4}">
                <adec:decorative xmlns:adec="http://schemas.microsoft.com/office/drawing/2017/decorative" val="1"/>
              </a:ext>
            </a:extLst>
          </p:cNvPr>
          <p:cNvGrpSpPr/>
          <p:nvPr/>
        </p:nvGrpSpPr>
        <p:grpSpPr>
          <a:xfrm rot="5400000">
            <a:off x="5900531" y="3936387"/>
            <a:ext cx="391416" cy="390342"/>
            <a:chOff x="613202" y="1655459"/>
            <a:chExt cx="598664" cy="597022"/>
          </a:xfrm>
        </p:grpSpPr>
        <p:sp>
          <p:nvSpPr>
            <p:cNvPr id="56" name="Oval 55">
              <a:extLst>
                <a:ext uri="{FF2B5EF4-FFF2-40B4-BE49-F238E27FC236}">
                  <a16:creationId xmlns:a16="http://schemas.microsoft.com/office/drawing/2014/main" id="{8E4F3AE2-DB82-CF48-9A54-1BD5B1CC3479}"/>
                </a:ext>
              </a:extLst>
            </p:cNvPr>
            <p:cNvSpPr>
              <a:spLocks noChangeArrowheads="1"/>
            </p:cNvSpPr>
            <p:nvPr/>
          </p:nvSpPr>
          <p:spPr bwMode="auto">
            <a:xfrm>
              <a:off x="613202" y="1655459"/>
              <a:ext cx="598664" cy="597022"/>
            </a:xfrm>
            <a:prstGeom prst="ellipse">
              <a:avLst/>
            </a:prstGeom>
            <a:solidFill>
              <a:schemeClr val="accent3">
                <a:lumMod val="75000"/>
              </a:schemeClr>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57" name="Graphic 4">
              <a:extLst>
                <a:ext uri="{FF2B5EF4-FFF2-40B4-BE49-F238E27FC236}">
                  <a16:creationId xmlns:a16="http://schemas.microsoft.com/office/drawing/2014/main" id="{87156167-7A4F-3F47-A3AD-1DFDC7E703D3}"/>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grpSp>
        <p:nvGrpSpPr>
          <p:cNvPr id="61" name="Group 60">
            <a:extLst>
              <a:ext uri="{FF2B5EF4-FFF2-40B4-BE49-F238E27FC236}">
                <a16:creationId xmlns:a16="http://schemas.microsoft.com/office/drawing/2014/main" id="{A6D34086-C97D-534E-A386-53D87409D6D3}"/>
              </a:ext>
              <a:ext uri="{C183D7F6-B498-43B3-948B-1728B52AA6E4}">
                <adec:decorative xmlns:adec="http://schemas.microsoft.com/office/drawing/2017/decorative" val="1"/>
              </a:ext>
            </a:extLst>
          </p:cNvPr>
          <p:cNvGrpSpPr/>
          <p:nvPr/>
        </p:nvGrpSpPr>
        <p:grpSpPr>
          <a:xfrm rot="5400000">
            <a:off x="9561113" y="3936387"/>
            <a:ext cx="391416" cy="390342"/>
            <a:chOff x="613202" y="1655459"/>
            <a:chExt cx="598664" cy="597022"/>
          </a:xfrm>
        </p:grpSpPr>
        <p:sp>
          <p:nvSpPr>
            <p:cNvPr id="62" name="Oval 61">
              <a:extLst>
                <a:ext uri="{FF2B5EF4-FFF2-40B4-BE49-F238E27FC236}">
                  <a16:creationId xmlns:a16="http://schemas.microsoft.com/office/drawing/2014/main" id="{35E2CAB1-BAAA-A449-BD88-3F4D51B0184B}"/>
                </a:ext>
              </a:extLst>
            </p:cNvPr>
            <p:cNvSpPr>
              <a:spLocks noChangeArrowheads="1"/>
            </p:cNvSpPr>
            <p:nvPr/>
          </p:nvSpPr>
          <p:spPr bwMode="auto">
            <a:xfrm>
              <a:off x="613202" y="1655459"/>
              <a:ext cx="598664" cy="597022"/>
            </a:xfrm>
            <a:prstGeom prst="ellipse">
              <a:avLst/>
            </a:prstGeom>
            <a:solidFill>
              <a:schemeClr val="accent3"/>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63" name="Graphic 4">
              <a:extLst>
                <a:ext uri="{FF2B5EF4-FFF2-40B4-BE49-F238E27FC236}">
                  <a16:creationId xmlns:a16="http://schemas.microsoft.com/office/drawing/2014/main" id="{C2384D09-D4C5-6F4B-A163-94BFABFADD83}"/>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
        <p:nvSpPr>
          <p:cNvPr id="71" name="AutoShape 3">
            <a:extLst>
              <a:ext uri="{FF2B5EF4-FFF2-40B4-BE49-F238E27FC236}">
                <a16:creationId xmlns:a16="http://schemas.microsoft.com/office/drawing/2014/main" id="{6670CFA9-440A-D549-A6D4-F04D110D0490}"/>
              </a:ext>
              <a:ext uri="{C183D7F6-B498-43B3-948B-1728B52AA6E4}">
                <adec:decorative xmlns:adec="http://schemas.microsoft.com/office/drawing/2017/decorative" val="1"/>
              </a:ext>
            </a:extLst>
          </p:cNvPr>
          <p:cNvSpPr>
            <a:spLocks noChangeAspect="1" noChangeArrowheads="1" noTextEdit="1"/>
          </p:cNvSpPr>
          <p:nvPr/>
        </p:nvSpPr>
        <p:spPr bwMode="auto">
          <a:xfrm>
            <a:off x="1974787" y="5103881"/>
            <a:ext cx="939115" cy="104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73" name="AutoShape 3">
            <a:extLst>
              <a:ext uri="{FF2B5EF4-FFF2-40B4-BE49-F238E27FC236}">
                <a16:creationId xmlns:a16="http://schemas.microsoft.com/office/drawing/2014/main" id="{DC8DD264-A0D4-4547-B514-C69E96420570}"/>
              </a:ext>
              <a:ext uri="{C183D7F6-B498-43B3-948B-1728B52AA6E4}">
                <adec:decorative xmlns:adec="http://schemas.microsoft.com/office/drawing/2017/decorative" val="1"/>
              </a:ext>
            </a:extLst>
          </p:cNvPr>
          <p:cNvSpPr>
            <a:spLocks noChangeAspect="1" noChangeArrowheads="1" noTextEdit="1"/>
          </p:cNvSpPr>
          <p:nvPr/>
        </p:nvSpPr>
        <p:spPr bwMode="auto">
          <a:xfrm>
            <a:off x="1989946" y="5103881"/>
            <a:ext cx="908797" cy="1040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74" name="Freeform 5">
            <a:extLst>
              <a:ext uri="{FF2B5EF4-FFF2-40B4-BE49-F238E27FC236}">
                <a16:creationId xmlns:a16="http://schemas.microsoft.com/office/drawing/2014/main" id="{B6C6FEC6-CFD0-A143-8F45-77F913F5FE97}"/>
              </a:ext>
              <a:ext uri="{C183D7F6-B498-43B3-948B-1728B52AA6E4}">
                <adec:decorative xmlns:adec="http://schemas.microsoft.com/office/drawing/2017/decorative" val="1"/>
              </a:ext>
            </a:extLst>
          </p:cNvPr>
          <p:cNvSpPr>
            <a:spLocks/>
          </p:cNvSpPr>
          <p:nvPr/>
        </p:nvSpPr>
        <p:spPr bwMode="auto">
          <a:xfrm>
            <a:off x="1974787" y="5181270"/>
            <a:ext cx="939115" cy="84093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nvGrpSpPr>
          <p:cNvPr id="29" name="Group 28">
            <a:extLst>
              <a:ext uri="{FF2B5EF4-FFF2-40B4-BE49-F238E27FC236}">
                <a16:creationId xmlns:a16="http://schemas.microsoft.com/office/drawing/2014/main" id="{D039FB6E-B993-944D-84C3-43BEF5265F28}"/>
              </a:ext>
              <a:ext uri="{C183D7F6-B498-43B3-948B-1728B52AA6E4}">
                <adec:decorative xmlns:adec="http://schemas.microsoft.com/office/drawing/2017/decorative" val="1"/>
              </a:ext>
            </a:extLst>
          </p:cNvPr>
          <p:cNvGrpSpPr/>
          <p:nvPr/>
        </p:nvGrpSpPr>
        <p:grpSpPr>
          <a:xfrm>
            <a:off x="9104982" y="5665607"/>
            <a:ext cx="1322671" cy="262077"/>
            <a:chOff x="1767826" y="5404676"/>
            <a:chExt cx="1322671" cy="262077"/>
          </a:xfrm>
        </p:grpSpPr>
        <p:pic>
          <p:nvPicPr>
            <p:cNvPr id="77" name="Picture 76">
              <a:extLst>
                <a:ext uri="{FF2B5EF4-FFF2-40B4-BE49-F238E27FC236}">
                  <a16:creationId xmlns:a16="http://schemas.microsoft.com/office/drawing/2014/main" id="{117B62EB-B261-FA41-9537-A66A46ED0110}"/>
                </a:ext>
              </a:extLst>
            </p:cNvPr>
            <p:cNvPicPr>
              <a:picLocks noChangeAspect="1"/>
            </p:cNvPicPr>
            <p:nvPr/>
          </p:nvPicPr>
          <p:blipFill>
            <a:blip r:embed="rId3" cstate="screen">
              <a:duotone>
                <a:schemeClr val="accent3">
                  <a:shade val="45000"/>
                  <a:satMod val="135000"/>
                </a:schemeClr>
                <a:prstClr val="white"/>
              </a:duotone>
              <a:lum bright="-100000"/>
              <a:extLst>
                <a:ext uri="{28A0092B-C50C-407E-A947-70E740481C1C}">
                  <a14:useLocalDpi xmlns:a14="http://schemas.microsoft.com/office/drawing/2010/main"/>
                </a:ext>
              </a:extLst>
            </a:blip>
            <a:stretch>
              <a:fillRect/>
            </a:stretch>
          </p:blipFill>
          <p:spPr>
            <a:xfrm>
              <a:off x="2321888" y="5405362"/>
              <a:ext cx="203614" cy="260704"/>
            </a:xfrm>
            <a:prstGeom prst="rect">
              <a:avLst/>
            </a:prstGeom>
          </p:spPr>
        </p:pic>
        <p:pic>
          <p:nvPicPr>
            <p:cNvPr id="85" name="Picture 84">
              <a:extLst>
                <a:ext uri="{FF2B5EF4-FFF2-40B4-BE49-F238E27FC236}">
                  <a16:creationId xmlns:a16="http://schemas.microsoft.com/office/drawing/2014/main" id="{BFBC9EBD-C59B-4142-963A-A8F137ACB5B6}"/>
                </a:ext>
              </a:extLst>
            </p:cNvPr>
            <p:cNvPicPr>
              <a:picLocks noChangeAspect="1"/>
            </p:cNvPicPr>
            <p:nvPr/>
          </p:nvPicPr>
          <p:blipFill>
            <a:blip r:embed="rId4" cstate="screen">
              <a:duotone>
                <a:schemeClr val="accent3">
                  <a:shade val="45000"/>
                  <a:satMod val="135000"/>
                </a:schemeClr>
                <a:prstClr val="white"/>
              </a:duotone>
              <a:lum bright="-100000"/>
              <a:extLst>
                <a:ext uri="{28A0092B-C50C-407E-A947-70E740481C1C}">
                  <a14:useLocalDpi xmlns:a14="http://schemas.microsoft.com/office/drawing/2010/main"/>
                </a:ext>
              </a:extLst>
            </a:blip>
            <a:stretch>
              <a:fillRect/>
            </a:stretch>
          </p:blipFill>
          <p:spPr>
            <a:xfrm>
              <a:off x="2839836" y="5404676"/>
              <a:ext cx="250661" cy="262077"/>
            </a:xfrm>
            <a:prstGeom prst="rect">
              <a:avLst/>
            </a:prstGeom>
          </p:spPr>
        </p:pic>
        <p:pic>
          <p:nvPicPr>
            <p:cNvPr id="86" name="Picture 85">
              <a:extLst>
                <a:ext uri="{FF2B5EF4-FFF2-40B4-BE49-F238E27FC236}">
                  <a16:creationId xmlns:a16="http://schemas.microsoft.com/office/drawing/2014/main" id="{642975DE-AA7F-0045-9CBB-2686976B4817}"/>
                </a:ext>
              </a:extLst>
            </p:cNvPr>
            <p:cNvPicPr>
              <a:picLocks noChangeAspect="1"/>
            </p:cNvPicPr>
            <p:nvPr/>
          </p:nvPicPr>
          <p:blipFill>
            <a:blip r:embed="rId5" cstate="screen">
              <a:duotone>
                <a:schemeClr val="accent3">
                  <a:shade val="45000"/>
                  <a:satMod val="135000"/>
                </a:schemeClr>
                <a:prstClr val="white"/>
              </a:duotone>
              <a:lum bright="-100000"/>
              <a:extLst>
                <a:ext uri="{28A0092B-C50C-407E-A947-70E740481C1C}">
                  <a14:useLocalDpi xmlns:a14="http://schemas.microsoft.com/office/drawing/2010/main"/>
                </a:ext>
              </a:extLst>
            </a:blip>
            <a:stretch>
              <a:fillRect/>
            </a:stretch>
          </p:blipFill>
          <p:spPr>
            <a:xfrm>
              <a:off x="1767826" y="5417688"/>
              <a:ext cx="239728" cy="236052"/>
            </a:xfrm>
            <a:prstGeom prst="rect">
              <a:avLst/>
            </a:prstGeom>
          </p:spPr>
        </p:pic>
      </p:grpSp>
      <p:grpSp>
        <p:nvGrpSpPr>
          <p:cNvPr id="31" name="Group 30">
            <a:extLst>
              <a:ext uri="{FF2B5EF4-FFF2-40B4-BE49-F238E27FC236}">
                <a16:creationId xmlns:a16="http://schemas.microsoft.com/office/drawing/2014/main" id="{0DDFD739-EC5C-1F4C-9305-1A8759567728}"/>
              </a:ext>
              <a:ext uri="{C183D7F6-B498-43B3-948B-1728B52AA6E4}">
                <adec:decorative xmlns:adec="http://schemas.microsoft.com/office/drawing/2017/decorative" val="1"/>
              </a:ext>
            </a:extLst>
          </p:cNvPr>
          <p:cNvGrpSpPr/>
          <p:nvPr/>
        </p:nvGrpSpPr>
        <p:grpSpPr>
          <a:xfrm>
            <a:off x="1759252" y="5669700"/>
            <a:ext cx="1451843" cy="276999"/>
            <a:chOff x="9019114" y="5397215"/>
            <a:chExt cx="1451843" cy="276999"/>
          </a:xfrm>
        </p:grpSpPr>
        <p:sp>
          <p:nvSpPr>
            <p:cNvPr id="75" name="TextBox 74">
              <a:extLst>
                <a:ext uri="{FF2B5EF4-FFF2-40B4-BE49-F238E27FC236}">
                  <a16:creationId xmlns:a16="http://schemas.microsoft.com/office/drawing/2014/main" id="{17EBE226-6424-2D49-BDA3-9DCE21CC60ED}"/>
                </a:ext>
              </a:extLst>
            </p:cNvPr>
            <p:cNvSpPr txBox="1"/>
            <p:nvPr/>
          </p:nvSpPr>
          <p:spPr>
            <a:xfrm>
              <a:off x="9386285" y="5397215"/>
              <a:ext cx="1084672" cy="276999"/>
            </a:xfrm>
            <a:prstGeom prst="rect">
              <a:avLst/>
            </a:prstGeom>
            <a:noFill/>
            <a:ln w="158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u="none" strike="noStrike" kern="1200" cap="none" normalizeH="0" noProof="0">
                  <a:ln>
                    <a:noFill/>
                  </a:ln>
                  <a:effectLst/>
                  <a:uLnTx/>
                  <a:uFillTx/>
                  <a:latin typeface="Segoe UI Semibold" panose="020B0502040204020203" pitchFamily="34" charset="0"/>
                  <a:cs typeface="Segoe UI Semibold" panose="020B0502040204020203" pitchFamily="34" charset="0"/>
                </a:rPr>
                <a:t>Win Server</a:t>
              </a:r>
            </a:p>
          </p:txBody>
        </p:sp>
        <p:pic>
          <p:nvPicPr>
            <p:cNvPr id="88" name="Picture 87">
              <a:extLst>
                <a:ext uri="{FF2B5EF4-FFF2-40B4-BE49-F238E27FC236}">
                  <a16:creationId xmlns:a16="http://schemas.microsoft.com/office/drawing/2014/main" id="{D81196F0-7AF8-E946-ACB7-D9C868C0B959}"/>
                </a:ext>
              </a:extLst>
            </p:cNvPr>
            <p:cNvPicPr>
              <a:picLocks noChangeAspect="1"/>
            </p:cNvPicPr>
            <p:nvPr/>
          </p:nvPicPr>
          <p:blipFill>
            <a:blip r:embed="rId5" cstate="screen">
              <a:duotone>
                <a:schemeClr val="accent3">
                  <a:shade val="45000"/>
                  <a:satMod val="135000"/>
                </a:schemeClr>
                <a:prstClr val="white"/>
              </a:duotone>
              <a:lum bright="-100000"/>
              <a:extLst>
                <a:ext uri="{28A0092B-C50C-407E-A947-70E740481C1C}">
                  <a14:useLocalDpi xmlns:a14="http://schemas.microsoft.com/office/drawing/2010/main"/>
                </a:ext>
              </a:extLst>
            </a:blip>
            <a:stretch>
              <a:fillRect/>
            </a:stretch>
          </p:blipFill>
          <p:spPr>
            <a:xfrm>
              <a:off x="9019114" y="5417688"/>
              <a:ext cx="239728" cy="236052"/>
            </a:xfrm>
            <a:prstGeom prst="rect">
              <a:avLst/>
            </a:prstGeom>
          </p:spPr>
        </p:pic>
      </p:grpSp>
      <p:pic>
        <p:nvPicPr>
          <p:cNvPr id="90" name="Picture 89">
            <a:extLst>
              <a:ext uri="{FF2B5EF4-FFF2-40B4-BE49-F238E27FC236}">
                <a16:creationId xmlns:a16="http://schemas.microsoft.com/office/drawing/2014/main" id="{ED93B174-E7FA-8F49-A890-9EB20101CDE1}"/>
              </a:ext>
              <a:ext uri="{C183D7F6-B498-43B3-948B-1728B52AA6E4}">
                <adec:decorative xmlns:adec="http://schemas.microsoft.com/office/drawing/2017/decorative" val="1"/>
              </a:ext>
            </a:extLst>
          </p:cNvPr>
          <p:cNvPicPr>
            <a:picLocks noChangeAspect="1"/>
          </p:cNvPicPr>
          <p:nvPr/>
        </p:nvPicPr>
        <p:blipFill>
          <a:blip r:embed="rId5" cstate="screen">
            <a:duotone>
              <a:schemeClr val="accent3">
                <a:shade val="45000"/>
                <a:satMod val="135000"/>
              </a:schemeClr>
              <a:prstClr val="white"/>
            </a:duotone>
            <a:lum bright="-100000"/>
            <a:extLst>
              <a:ext uri="{28A0092B-C50C-407E-A947-70E740481C1C}">
                <a14:useLocalDpi xmlns:a14="http://schemas.microsoft.com/office/drawing/2010/main"/>
              </a:ext>
            </a:extLst>
          </a:blip>
          <a:stretch>
            <a:fillRect/>
          </a:stretch>
        </p:blipFill>
        <p:spPr>
          <a:xfrm>
            <a:off x="6026151" y="5623018"/>
            <a:ext cx="239728" cy="236052"/>
          </a:xfrm>
          <a:prstGeom prst="rect">
            <a:avLst/>
          </a:prstGeom>
        </p:spPr>
      </p:pic>
      <p:cxnSp>
        <p:nvCxnSpPr>
          <p:cNvPr id="15" name="Straight Connector 14">
            <a:extLst>
              <a:ext uri="{FF2B5EF4-FFF2-40B4-BE49-F238E27FC236}">
                <a16:creationId xmlns:a16="http://schemas.microsoft.com/office/drawing/2014/main" id="{36C0F17F-281B-B14E-8C11-6B94C11DB687}"/>
              </a:ext>
              <a:ext uri="{C183D7F6-B498-43B3-948B-1728B52AA6E4}">
                <adec:decorative xmlns:adec="http://schemas.microsoft.com/office/drawing/2017/decorative" val="1"/>
              </a:ext>
            </a:extLst>
          </p:cNvPr>
          <p:cNvCxnSpPr>
            <a:cxnSpLocks/>
          </p:cNvCxnSpPr>
          <p:nvPr/>
        </p:nvCxnSpPr>
        <p:spPr>
          <a:xfrm>
            <a:off x="8545188" y="5491269"/>
            <a:ext cx="2442258" cy="0"/>
          </a:xfrm>
          <a:prstGeom prst="line">
            <a:avLst/>
          </a:prstGeom>
          <a:noFill/>
          <a:ln w="19050" cap="flat" cmpd="sng" algn="ctr">
            <a:solidFill>
              <a:schemeClr val="bg2"/>
            </a:solidFill>
            <a:prstDash val="solid"/>
            <a:headEnd type="none"/>
            <a:tailEnd type="none"/>
          </a:ln>
          <a:effectLst/>
        </p:spPr>
      </p:cxnSp>
      <p:cxnSp>
        <p:nvCxnSpPr>
          <p:cNvPr id="93" name="Straight Connector 92">
            <a:extLst>
              <a:ext uri="{FF2B5EF4-FFF2-40B4-BE49-F238E27FC236}">
                <a16:creationId xmlns:a16="http://schemas.microsoft.com/office/drawing/2014/main" id="{CEFE730D-A572-2246-83DD-EA5833EB55E2}"/>
              </a:ext>
              <a:ext uri="{C183D7F6-B498-43B3-948B-1728B52AA6E4}">
                <adec:decorative xmlns:adec="http://schemas.microsoft.com/office/drawing/2017/decorative" val="1"/>
              </a:ext>
            </a:extLst>
          </p:cNvPr>
          <p:cNvCxnSpPr>
            <a:cxnSpLocks/>
          </p:cNvCxnSpPr>
          <p:nvPr/>
        </p:nvCxnSpPr>
        <p:spPr>
          <a:xfrm>
            <a:off x="4919403" y="5435668"/>
            <a:ext cx="2442258" cy="0"/>
          </a:xfrm>
          <a:prstGeom prst="line">
            <a:avLst/>
          </a:prstGeom>
          <a:noFill/>
          <a:ln w="19050" cap="flat" cmpd="sng" algn="ctr">
            <a:solidFill>
              <a:schemeClr val="bg2"/>
            </a:solidFill>
            <a:prstDash val="solid"/>
            <a:headEnd type="none"/>
            <a:tailEnd type="none"/>
          </a:ln>
          <a:effectLst/>
        </p:spPr>
      </p:cxnSp>
      <p:cxnSp>
        <p:nvCxnSpPr>
          <p:cNvPr id="95" name="Straight Connector 94">
            <a:extLst>
              <a:ext uri="{FF2B5EF4-FFF2-40B4-BE49-F238E27FC236}">
                <a16:creationId xmlns:a16="http://schemas.microsoft.com/office/drawing/2014/main" id="{2A28B43D-984C-094D-8F23-54A57A5AB4DF}"/>
              </a:ext>
              <a:ext uri="{C183D7F6-B498-43B3-948B-1728B52AA6E4}">
                <adec:decorative xmlns:adec="http://schemas.microsoft.com/office/drawing/2017/decorative" val="1"/>
              </a:ext>
            </a:extLst>
          </p:cNvPr>
          <p:cNvCxnSpPr>
            <a:cxnSpLocks/>
          </p:cNvCxnSpPr>
          <p:nvPr/>
        </p:nvCxnSpPr>
        <p:spPr>
          <a:xfrm>
            <a:off x="1223215" y="5502823"/>
            <a:ext cx="2442258" cy="0"/>
          </a:xfrm>
          <a:prstGeom prst="line">
            <a:avLst/>
          </a:prstGeom>
          <a:noFill/>
          <a:ln w="19050" cap="flat" cmpd="sng" algn="ctr">
            <a:solidFill>
              <a:schemeClr val="bg2"/>
            </a:solidFill>
            <a:prstDash val="solid"/>
            <a:headEnd type="none"/>
            <a:tailEnd type="none"/>
          </a:ln>
          <a:effectLst/>
        </p:spPr>
      </p:cxnSp>
      <p:sp>
        <p:nvSpPr>
          <p:cNvPr id="103" name="Processing_E9F5">
            <a:extLst>
              <a:ext uri="{FF2B5EF4-FFF2-40B4-BE49-F238E27FC236}">
                <a16:creationId xmlns:a16="http://schemas.microsoft.com/office/drawing/2014/main" id="{80F28A2B-7E0D-B84B-9B67-F1761BF90C97}"/>
              </a:ext>
              <a:ext uri="{C183D7F6-B498-43B3-948B-1728B52AA6E4}">
                <adec:decorative xmlns:adec="http://schemas.microsoft.com/office/drawing/2017/decorative" val="1"/>
              </a:ext>
            </a:extLst>
          </p:cNvPr>
          <p:cNvSpPr>
            <a:spLocks noChangeAspect="1" noEditPoints="1"/>
          </p:cNvSpPr>
          <p:nvPr/>
        </p:nvSpPr>
        <p:spPr bwMode="auto">
          <a:xfrm>
            <a:off x="4668190" y="3988601"/>
            <a:ext cx="318275" cy="27719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TextBox 46">
            <a:extLst>
              <a:ext uri="{FF2B5EF4-FFF2-40B4-BE49-F238E27FC236}">
                <a16:creationId xmlns:a16="http://schemas.microsoft.com/office/drawing/2014/main" id="{E1EC028C-4FB0-7643-9BD6-690FB3D06D99}"/>
              </a:ext>
            </a:extLst>
          </p:cNvPr>
          <p:cNvSpPr txBox="1"/>
          <p:nvPr/>
        </p:nvSpPr>
        <p:spPr>
          <a:xfrm>
            <a:off x="5335041" y="2314865"/>
            <a:ext cx="1581876" cy="984885"/>
          </a:xfrm>
          <a:prstGeom prst="rect">
            <a:avLst/>
          </a:prstGeom>
          <a:noFill/>
        </p:spPr>
        <p:txBody>
          <a:bodyPr wrap="square" lIns="0" tIns="0" rIns="0" bIns="0" rtlCol="0">
            <a:spAutoFit/>
          </a:bodyPr>
          <a:lstStyle/>
          <a:p>
            <a:pPr lvl="0" algn="ctr" defTabSz="914102" fontAlgn="base">
              <a:spcBef>
                <a:spcPct val="0"/>
              </a:spcBef>
              <a:spcAft>
                <a:spcPct val="0"/>
              </a:spcAft>
            </a:pPr>
            <a:r>
              <a:rPr lang="en-US" sz="1600">
                <a:solidFill>
                  <a:schemeClr val="bg1"/>
                </a:solidFill>
                <a:latin typeface="Segoe UI Semibold"/>
                <a:cs typeface="Segoe UI" pitchFamily="34" charset="0"/>
              </a:rPr>
              <a:t>Microsoft Endpoint</a:t>
            </a:r>
          </a:p>
          <a:p>
            <a:pPr lvl="0" algn="ctr" defTabSz="914102" fontAlgn="base">
              <a:spcBef>
                <a:spcPct val="0"/>
              </a:spcBef>
              <a:spcAft>
                <a:spcPct val="0"/>
              </a:spcAft>
            </a:pPr>
            <a:r>
              <a:rPr lang="en-US" sz="1600">
                <a:solidFill>
                  <a:schemeClr val="bg1"/>
                </a:solidFill>
                <a:latin typeface="Segoe UI Semibold"/>
                <a:cs typeface="Segoe UI" pitchFamily="34" charset="0"/>
              </a:rPr>
              <a:t>Manager</a:t>
            </a:r>
          </a:p>
          <a:p>
            <a:pPr lvl="0" algn="ctr" defTabSz="914102" fontAlgn="base">
              <a:spcBef>
                <a:spcPct val="0"/>
              </a:spcBef>
              <a:spcAft>
                <a:spcPct val="0"/>
              </a:spcAft>
            </a:pPr>
            <a:endParaRPr lang="en-US" sz="1600">
              <a:solidFill>
                <a:schemeClr val="bg1"/>
              </a:solidFill>
              <a:latin typeface="Segoe UI Semibold"/>
              <a:cs typeface="Segoe UI" pitchFamily="34" charset="0"/>
            </a:endParaRPr>
          </a:p>
        </p:txBody>
      </p:sp>
      <p:sp>
        <p:nvSpPr>
          <p:cNvPr id="43" name="Rectangle 42">
            <a:extLst>
              <a:ext uri="{FF2B5EF4-FFF2-40B4-BE49-F238E27FC236}">
                <a16:creationId xmlns:a16="http://schemas.microsoft.com/office/drawing/2014/main" id="{22ED6FA3-541D-AB41-88F2-575CF9E3ABF8}"/>
              </a:ext>
            </a:extLst>
          </p:cNvPr>
          <p:cNvSpPr/>
          <p:nvPr/>
        </p:nvSpPr>
        <p:spPr bwMode="auto">
          <a:xfrm>
            <a:off x="1373778" y="4417047"/>
            <a:ext cx="2141133" cy="4710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Tenant attach</a:t>
            </a:r>
          </a:p>
        </p:txBody>
      </p:sp>
      <p:sp>
        <p:nvSpPr>
          <p:cNvPr id="67" name="TextBox 66">
            <a:extLst>
              <a:ext uri="{FF2B5EF4-FFF2-40B4-BE49-F238E27FC236}">
                <a16:creationId xmlns:a16="http://schemas.microsoft.com/office/drawing/2014/main" id="{73FFEDF6-F8E6-7B4E-9499-ED1C3FA28052}"/>
              </a:ext>
            </a:extLst>
          </p:cNvPr>
          <p:cNvSpPr txBox="1"/>
          <p:nvPr/>
        </p:nvSpPr>
        <p:spPr>
          <a:xfrm>
            <a:off x="1502494" y="4826412"/>
            <a:ext cx="1883700" cy="677373"/>
          </a:xfrm>
          <a:prstGeom prst="rect">
            <a:avLst/>
          </a:prstGeom>
          <a:noFill/>
        </p:spPr>
        <p:txBody>
          <a:bodyPr wrap="square" lIns="179234" tIns="143387" rIns="179234" bIns="143387" rtlCol="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GB" sz="14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On-premises clients and servers</a:t>
            </a:r>
          </a:p>
        </p:txBody>
      </p:sp>
      <p:sp>
        <p:nvSpPr>
          <p:cNvPr id="40" name="Rectangle 39">
            <a:extLst>
              <a:ext uri="{FF2B5EF4-FFF2-40B4-BE49-F238E27FC236}">
                <a16:creationId xmlns:a16="http://schemas.microsoft.com/office/drawing/2014/main" id="{3BCB11D9-0538-2B4E-B70E-C147F0D21AAD}"/>
              </a:ext>
            </a:extLst>
          </p:cNvPr>
          <p:cNvSpPr/>
          <p:nvPr/>
        </p:nvSpPr>
        <p:spPr bwMode="auto">
          <a:xfrm>
            <a:off x="4740147" y="4352428"/>
            <a:ext cx="2712032" cy="4710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Co-management</a:t>
            </a:r>
          </a:p>
          <a:p>
            <a:pPr algn="ctr" defTabSz="932472" fontAlgn="base">
              <a:spcBef>
                <a:spcPct val="0"/>
              </a:spcBef>
              <a:spcAft>
                <a:spcPct val="0"/>
              </a:spcAft>
            </a:pPr>
            <a:endPar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endParaRPr>
          </a:p>
        </p:txBody>
      </p:sp>
      <p:sp>
        <p:nvSpPr>
          <p:cNvPr id="65" name="TextBox 64">
            <a:extLst>
              <a:ext uri="{FF2B5EF4-FFF2-40B4-BE49-F238E27FC236}">
                <a16:creationId xmlns:a16="http://schemas.microsoft.com/office/drawing/2014/main" id="{A7228478-F412-1845-BA35-A1F5D7BD6D8C}"/>
              </a:ext>
            </a:extLst>
          </p:cNvPr>
          <p:cNvSpPr txBox="1"/>
          <p:nvPr/>
        </p:nvSpPr>
        <p:spPr>
          <a:xfrm>
            <a:off x="5405736" y="4759257"/>
            <a:ext cx="1523756" cy="677373"/>
          </a:xfrm>
          <a:prstGeom prst="rect">
            <a:avLst/>
          </a:prstGeom>
          <a:noFill/>
        </p:spPr>
        <p:txBody>
          <a:bodyPr wrap="square" lIns="179234" tIns="143387" rIns="179234" bIns="143387" rtlCol="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GB" sz="14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Windows 10</a:t>
            </a:r>
          </a:p>
          <a:p>
            <a:pPr marL="0" marR="0" lvl="0" indent="0" algn="ctr" defTabSz="896386" rtl="0" eaLnBrk="1" fontAlgn="auto" latinLnBrk="0" hangingPunct="1">
              <a:lnSpc>
                <a:spcPct val="90000"/>
              </a:lnSpc>
              <a:spcBef>
                <a:spcPts val="0"/>
              </a:spcBef>
              <a:spcAft>
                <a:spcPts val="0"/>
              </a:spcAft>
              <a:buClrTx/>
              <a:buSzTx/>
              <a:buFontTx/>
              <a:buNone/>
              <a:tabLst/>
              <a:defRPr/>
            </a:pPr>
            <a:r>
              <a:rPr kumimoji="0" lang="en-GB" sz="1400" b="1"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CM + MDM</a:t>
            </a:r>
          </a:p>
        </p:txBody>
      </p:sp>
      <p:sp>
        <p:nvSpPr>
          <p:cNvPr id="41" name="Rectangle 40">
            <a:extLst>
              <a:ext uri="{FF2B5EF4-FFF2-40B4-BE49-F238E27FC236}">
                <a16:creationId xmlns:a16="http://schemas.microsoft.com/office/drawing/2014/main" id="{8227DB60-CD8A-6C4A-85EE-63A5FBF7A335}"/>
              </a:ext>
            </a:extLst>
          </p:cNvPr>
          <p:cNvSpPr/>
          <p:nvPr/>
        </p:nvSpPr>
        <p:spPr bwMode="auto">
          <a:xfrm>
            <a:off x="8135884" y="4408029"/>
            <a:ext cx="3260866" cy="4710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262" fontAlgn="base">
              <a:spcBef>
                <a:spcPct val="0"/>
              </a:spcBef>
              <a:spcAft>
                <a:spcPct val="0"/>
              </a:spcAft>
              <a:defRPr/>
            </a:pP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Native cloud management</a:t>
            </a:r>
          </a:p>
        </p:txBody>
      </p:sp>
      <p:sp>
        <p:nvSpPr>
          <p:cNvPr id="76" name="TextBox 75">
            <a:extLst>
              <a:ext uri="{FF2B5EF4-FFF2-40B4-BE49-F238E27FC236}">
                <a16:creationId xmlns:a16="http://schemas.microsoft.com/office/drawing/2014/main" id="{DA3F770E-B359-0741-A073-8010F8CBDF0F}"/>
              </a:ext>
            </a:extLst>
          </p:cNvPr>
          <p:cNvSpPr txBox="1"/>
          <p:nvPr/>
        </p:nvSpPr>
        <p:spPr>
          <a:xfrm>
            <a:off x="8786625" y="4814858"/>
            <a:ext cx="1959385" cy="677373"/>
          </a:xfrm>
          <a:prstGeom prst="rect">
            <a:avLst/>
          </a:prstGeom>
          <a:noFill/>
        </p:spPr>
        <p:txBody>
          <a:bodyPr wrap="square" lIns="179234" tIns="143387" rIns="179234" bIns="143387" rtlCol="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GB" sz="14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Windows, macOS, and mobile devices</a:t>
            </a:r>
          </a:p>
        </p:txBody>
      </p:sp>
      <p:grpSp>
        <p:nvGrpSpPr>
          <p:cNvPr id="104" name="Group 103">
            <a:extLst>
              <a:ext uri="{FF2B5EF4-FFF2-40B4-BE49-F238E27FC236}">
                <a16:creationId xmlns:a16="http://schemas.microsoft.com/office/drawing/2014/main" id="{27BCB90F-E2F9-DC4C-8BAB-B96169272851}"/>
              </a:ext>
              <a:ext uri="{C183D7F6-B498-43B3-948B-1728B52AA6E4}">
                <adec:decorative xmlns:adec="http://schemas.microsoft.com/office/drawing/2017/decorative" val="1"/>
              </a:ext>
            </a:extLst>
          </p:cNvPr>
          <p:cNvGrpSpPr/>
          <p:nvPr/>
        </p:nvGrpSpPr>
        <p:grpSpPr>
          <a:xfrm>
            <a:off x="7365841" y="3704675"/>
            <a:ext cx="1288895" cy="751983"/>
            <a:chOff x="4139020" y="4049336"/>
            <a:chExt cx="1288895" cy="751983"/>
          </a:xfrm>
        </p:grpSpPr>
        <p:sp>
          <p:nvSpPr>
            <p:cNvPr id="98" name="Freeform 13" title="Icon of a cloud">
              <a:extLst>
                <a:ext uri="{FF2B5EF4-FFF2-40B4-BE49-F238E27FC236}">
                  <a16:creationId xmlns:a16="http://schemas.microsoft.com/office/drawing/2014/main" id="{511682C4-2A32-5C45-8A1B-DF3A8355451A}"/>
                </a:ext>
              </a:extLst>
            </p:cNvPr>
            <p:cNvSpPr>
              <a:spLocks noChangeAspect="1"/>
            </p:cNvSpPr>
            <p:nvPr/>
          </p:nvSpPr>
          <p:spPr bwMode="auto">
            <a:xfrm flipH="1">
              <a:off x="4161114" y="4049336"/>
              <a:ext cx="1266801" cy="67104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accent1"/>
            </a:solidFill>
            <a:ln w="22225" cap="sq">
              <a:noFill/>
              <a:prstDash val="solid"/>
              <a:miter lim="800000"/>
              <a:headEnd/>
              <a:tailEnd/>
            </a:ln>
            <a:effec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95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TextBox 98">
              <a:extLst>
                <a:ext uri="{FF2B5EF4-FFF2-40B4-BE49-F238E27FC236}">
                  <a16:creationId xmlns:a16="http://schemas.microsoft.com/office/drawing/2014/main" id="{64717EBA-AF9B-1740-86BA-2C8BAA694EC3}"/>
                </a:ext>
              </a:extLst>
            </p:cNvPr>
            <p:cNvSpPr txBox="1"/>
            <p:nvPr/>
          </p:nvSpPr>
          <p:spPr>
            <a:xfrm>
              <a:off x="4139020" y="4179346"/>
              <a:ext cx="1224924" cy="621973"/>
            </a:xfrm>
            <a:prstGeom prst="rect">
              <a:avLst/>
            </a:prstGeom>
            <a:noFill/>
          </p:spPr>
          <p:txBody>
            <a:bodyPr wrap="square" lIns="179234" tIns="143387" rIns="179234" bIns="143387" rtlCol="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GB" sz="1200" b="0" i="0" u="none" strike="noStrike" kern="0" cap="none" spc="-49"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Microsoft Intune</a:t>
              </a:r>
            </a:p>
          </p:txBody>
        </p:sp>
      </p:grpSp>
      <p:sp>
        <p:nvSpPr>
          <p:cNvPr id="100" name="TextBox 99">
            <a:extLst>
              <a:ext uri="{FF2B5EF4-FFF2-40B4-BE49-F238E27FC236}">
                <a16:creationId xmlns:a16="http://schemas.microsoft.com/office/drawing/2014/main" id="{9D52FC02-C8CF-9442-8000-6CC172628378}"/>
              </a:ext>
              <a:ext uri="{C183D7F6-B498-43B3-948B-1728B52AA6E4}">
                <adec:decorative xmlns:adec="http://schemas.microsoft.com/office/drawing/2017/decorative" val="1"/>
              </a:ext>
            </a:extLst>
          </p:cNvPr>
          <p:cNvSpPr txBox="1"/>
          <p:nvPr/>
        </p:nvSpPr>
        <p:spPr>
          <a:xfrm>
            <a:off x="3416771" y="3813968"/>
            <a:ext cx="1435230" cy="621973"/>
          </a:xfrm>
          <a:prstGeom prst="rect">
            <a:avLst/>
          </a:prstGeom>
          <a:noFill/>
        </p:spPr>
        <p:txBody>
          <a:bodyPr wrap="square" lIns="179234" tIns="143387" rIns="179234" bIns="143387" rtlCol="0">
            <a:spAutoFit/>
          </a:bodyPr>
          <a:lstStyle/>
          <a:p>
            <a:pPr marL="0" marR="0" lvl="0" indent="0" defTabSz="896386" rtl="0" eaLnBrk="1" fontAlgn="auto" latinLnBrk="0" hangingPunct="1">
              <a:lnSpc>
                <a:spcPct val="90000"/>
              </a:lnSpc>
              <a:spcBef>
                <a:spcPts val="0"/>
              </a:spcBef>
              <a:spcAft>
                <a:spcPts val="0"/>
              </a:spcAft>
              <a:buClrTx/>
              <a:buSzTx/>
              <a:buFontTx/>
              <a:buNone/>
              <a:tabLst/>
              <a:defRPr/>
            </a:pPr>
            <a:r>
              <a:rPr kumimoji="0" lang="en-GB" sz="1200" u="none" strike="noStrike" kern="0" cap="none" spc="0" normalizeH="0" baseline="0" noProof="0">
                <a:ln>
                  <a:noFill/>
                </a:ln>
                <a:effectLst/>
                <a:uLnTx/>
                <a:uFillTx/>
                <a:latin typeface="Segoe UI" panose="020B0502040204020203" pitchFamily="34" charset="0"/>
                <a:cs typeface="Segoe UI" panose="020B0502040204020203" pitchFamily="34" charset="0"/>
              </a:rPr>
              <a:t>Configuration Manager </a:t>
            </a:r>
          </a:p>
        </p:txBody>
      </p:sp>
    </p:spTree>
    <p:extLst>
      <p:ext uri="{BB962C8B-B14F-4D97-AF65-F5344CB8AC3E}">
        <p14:creationId xmlns:p14="http://schemas.microsoft.com/office/powerpoint/2010/main" val="396240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6A2F-7109-4458-8621-0F97E599F73B}"/>
              </a:ext>
            </a:extLst>
          </p:cNvPr>
          <p:cNvSpPr>
            <a:spLocks noGrp="1"/>
          </p:cNvSpPr>
          <p:nvPr>
            <p:ph type="title"/>
          </p:nvPr>
        </p:nvSpPr>
        <p:spPr/>
        <p:txBody>
          <a:bodyPr/>
          <a:lstStyle/>
          <a:p>
            <a:r>
              <a:rPr lang="en-US"/>
              <a:t>Unify app management</a:t>
            </a:r>
          </a:p>
        </p:txBody>
      </p:sp>
      <p:sp>
        <p:nvSpPr>
          <p:cNvPr id="7" name="Text Placeholder 6">
            <a:extLst>
              <a:ext uri="{FF2B5EF4-FFF2-40B4-BE49-F238E27FC236}">
                <a16:creationId xmlns:a16="http://schemas.microsoft.com/office/drawing/2014/main" id="{316F0528-E360-9A4A-804F-79BD53C3DD1B}"/>
              </a:ext>
            </a:extLst>
          </p:cNvPr>
          <p:cNvSpPr>
            <a:spLocks noGrp="1"/>
          </p:cNvSpPr>
          <p:nvPr>
            <p:ph type="body" sz="quarter" idx="10"/>
          </p:nvPr>
        </p:nvSpPr>
        <p:spPr>
          <a:xfrm>
            <a:off x="627490" y="1019508"/>
            <a:ext cx="11018520" cy="507841"/>
          </a:xfrm>
        </p:spPr>
        <p:txBody>
          <a:bodyPr/>
          <a:lstStyle/>
          <a:p>
            <a:r>
              <a:rPr lang="en-US"/>
              <a:t>Secure access to all applications with integrated identity and endpoint management</a:t>
            </a:r>
          </a:p>
          <a:p>
            <a:endParaRPr lang="en-US"/>
          </a:p>
        </p:txBody>
      </p:sp>
      <p:grpSp>
        <p:nvGrpSpPr>
          <p:cNvPr id="42" name="Group 41">
            <a:extLst>
              <a:ext uri="{FF2B5EF4-FFF2-40B4-BE49-F238E27FC236}">
                <a16:creationId xmlns:a16="http://schemas.microsoft.com/office/drawing/2014/main" id="{6ED815CC-2802-E047-8B1A-94F1E9CEF47B}"/>
              </a:ext>
              <a:ext uri="{C183D7F6-B498-43B3-948B-1728B52AA6E4}">
                <adec:decorative xmlns:adec="http://schemas.microsoft.com/office/drawing/2017/decorative" val="1"/>
              </a:ext>
            </a:extLst>
          </p:cNvPr>
          <p:cNvGrpSpPr/>
          <p:nvPr/>
        </p:nvGrpSpPr>
        <p:grpSpPr>
          <a:xfrm flipH="1">
            <a:off x="8867121" y="2997288"/>
            <a:ext cx="878246" cy="1285701"/>
            <a:chOff x="2438092" y="2691974"/>
            <a:chExt cx="878246" cy="1285701"/>
          </a:xfrm>
        </p:grpSpPr>
        <p:sp>
          <p:nvSpPr>
            <p:cNvPr id="44" name="Graphic 4">
              <a:extLst>
                <a:ext uri="{FF2B5EF4-FFF2-40B4-BE49-F238E27FC236}">
                  <a16:creationId xmlns:a16="http://schemas.microsoft.com/office/drawing/2014/main" id="{806B1D63-3796-614E-ACBD-D1AE10C747BC}"/>
                </a:ext>
              </a:extLst>
            </p:cNvPr>
            <p:cNvSpPr/>
            <p:nvPr/>
          </p:nvSpPr>
          <p:spPr>
            <a:xfrm>
              <a:off x="2438188" y="2691974"/>
              <a:ext cx="878150" cy="879157"/>
            </a:xfrm>
            <a:custGeom>
              <a:avLst/>
              <a:gdLst>
                <a:gd name="connsiteX0" fmla="*/ 289 w 878150"/>
                <a:gd name="connsiteY0" fmla="*/ 879259 h 879157"/>
                <a:gd name="connsiteX1" fmla="*/ 878059 w 878150"/>
                <a:gd name="connsiteY1" fmla="*/ 101 h 879157"/>
                <a:gd name="connsiteX2" fmla="*/ 878440 w 878150"/>
                <a:gd name="connsiteY2" fmla="*/ 101 h 879157"/>
              </a:gdLst>
              <a:ahLst/>
              <a:cxnLst>
                <a:cxn ang="0">
                  <a:pos x="connsiteX0" y="connsiteY0"/>
                </a:cxn>
                <a:cxn ang="0">
                  <a:pos x="connsiteX1" y="connsiteY1"/>
                </a:cxn>
                <a:cxn ang="0">
                  <a:pos x="connsiteX2" y="connsiteY2"/>
                </a:cxn>
              </a:cxnLst>
              <a:rect l="l" t="t" r="r" b="b"/>
              <a:pathLst>
                <a:path w="878150" h="879157">
                  <a:moveTo>
                    <a:pt x="289" y="879259"/>
                  </a:moveTo>
                  <a:cubicBezTo>
                    <a:pt x="127" y="393874"/>
                    <a:pt x="393125" y="263"/>
                    <a:pt x="878059" y="101"/>
                  </a:cubicBezTo>
                  <a:cubicBezTo>
                    <a:pt x="878183" y="101"/>
                    <a:pt x="878316" y="101"/>
                    <a:pt x="878440" y="101"/>
                  </a:cubicBezTo>
                </a:path>
              </a:pathLst>
            </a:custGeom>
            <a:noFill/>
            <a:ln w="196850" cap="flat">
              <a:solidFill>
                <a:schemeClr val="bg2"/>
              </a:solidFill>
              <a:prstDash val="solid"/>
              <a:miter/>
            </a:ln>
          </p:spPr>
          <p:txBody>
            <a:bodyPr rtlCol="0" anchor="ctr"/>
            <a:lstStyle/>
            <a:p>
              <a:endParaRPr lang="en-US"/>
            </a:p>
          </p:txBody>
        </p:sp>
        <p:sp>
          <p:nvSpPr>
            <p:cNvPr id="45" name="Graphic 4">
              <a:extLst>
                <a:ext uri="{FF2B5EF4-FFF2-40B4-BE49-F238E27FC236}">
                  <a16:creationId xmlns:a16="http://schemas.microsoft.com/office/drawing/2014/main" id="{242F290C-63A3-4B4D-9FEF-F9B912B8726B}"/>
                </a:ext>
              </a:extLst>
            </p:cNvPr>
            <p:cNvSpPr/>
            <p:nvPr/>
          </p:nvSpPr>
          <p:spPr>
            <a:xfrm>
              <a:off x="2438092" y="3570846"/>
              <a:ext cx="45719" cy="406829"/>
            </a:xfrm>
            <a:custGeom>
              <a:avLst/>
              <a:gdLst>
                <a:gd name="connsiteX0" fmla="*/ 0 w 9516"/>
                <a:gd name="connsiteY0" fmla="*/ 1490377 h 1490376"/>
                <a:gd name="connsiteX1" fmla="*/ 0 w 9516"/>
                <a:gd name="connsiteY1" fmla="*/ 0 h 1490376"/>
              </a:gdLst>
              <a:ahLst/>
              <a:cxnLst>
                <a:cxn ang="0">
                  <a:pos x="connsiteX0" y="connsiteY0"/>
                </a:cxn>
                <a:cxn ang="0">
                  <a:pos x="connsiteX1" y="connsiteY1"/>
                </a:cxn>
              </a:cxnLst>
              <a:rect l="l" t="t" r="r" b="b"/>
              <a:pathLst>
                <a:path w="9516" h="1490376">
                  <a:moveTo>
                    <a:pt x="0" y="1490377"/>
                  </a:moveTo>
                  <a:lnTo>
                    <a:pt x="0" y="0"/>
                  </a:lnTo>
                </a:path>
              </a:pathLst>
            </a:custGeom>
            <a:ln w="196850" cap="flat">
              <a:solidFill>
                <a:schemeClr val="bg2"/>
              </a:solid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452460FD-9B27-A340-8E69-BDD3411F95C1}"/>
              </a:ext>
              <a:ext uri="{C183D7F6-B498-43B3-948B-1728B52AA6E4}">
                <adec:decorative xmlns:adec="http://schemas.microsoft.com/office/drawing/2017/decorative" val="1"/>
              </a:ext>
            </a:extLst>
          </p:cNvPr>
          <p:cNvGrpSpPr/>
          <p:nvPr/>
        </p:nvGrpSpPr>
        <p:grpSpPr>
          <a:xfrm>
            <a:off x="2438092" y="2997288"/>
            <a:ext cx="878246" cy="1285701"/>
            <a:chOff x="2438092" y="2691974"/>
            <a:chExt cx="878246" cy="1285701"/>
          </a:xfrm>
        </p:grpSpPr>
        <p:sp>
          <p:nvSpPr>
            <p:cNvPr id="37" name="Graphic 4">
              <a:extLst>
                <a:ext uri="{FF2B5EF4-FFF2-40B4-BE49-F238E27FC236}">
                  <a16:creationId xmlns:a16="http://schemas.microsoft.com/office/drawing/2014/main" id="{1FAD8BF9-EE2A-3D4E-AEE8-02C972FF34AD}"/>
                </a:ext>
              </a:extLst>
            </p:cNvPr>
            <p:cNvSpPr/>
            <p:nvPr/>
          </p:nvSpPr>
          <p:spPr>
            <a:xfrm>
              <a:off x="2438188" y="2691974"/>
              <a:ext cx="878150" cy="879157"/>
            </a:xfrm>
            <a:custGeom>
              <a:avLst/>
              <a:gdLst>
                <a:gd name="connsiteX0" fmla="*/ 289 w 878150"/>
                <a:gd name="connsiteY0" fmla="*/ 879259 h 879157"/>
                <a:gd name="connsiteX1" fmla="*/ 878059 w 878150"/>
                <a:gd name="connsiteY1" fmla="*/ 101 h 879157"/>
                <a:gd name="connsiteX2" fmla="*/ 878440 w 878150"/>
                <a:gd name="connsiteY2" fmla="*/ 101 h 879157"/>
              </a:gdLst>
              <a:ahLst/>
              <a:cxnLst>
                <a:cxn ang="0">
                  <a:pos x="connsiteX0" y="connsiteY0"/>
                </a:cxn>
                <a:cxn ang="0">
                  <a:pos x="connsiteX1" y="connsiteY1"/>
                </a:cxn>
                <a:cxn ang="0">
                  <a:pos x="connsiteX2" y="connsiteY2"/>
                </a:cxn>
              </a:cxnLst>
              <a:rect l="l" t="t" r="r" b="b"/>
              <a:pathLst>
                <a:path w="878150" h="879157">
                  <a:moveTo>
                    <a:pt x="289" y="879259"/>
                  </a:moveTo>
                  <a:cubicBezTo>
                    <a:pt x="127" y="393874"/>
                    <a:pt x="393125" y="263"/>
                    <a:pt x="878059" y="101"/>
                  </a:cubicBezTo>
                  <a:cubicBezTo>
                    <a:pt x="878183" y="101"/>
                    <a:pt x="878316" y="101"/>
                    <a:pt x="878440" y="101"/>
                  </a:cubicBezTo>
                </a:path>
              </a:pathLst>
            </a:custGeom>
            <a:noFill/>
            <a:ln w="196850" cap="flat">
              <a:solidFill>
                <a:schemeClr val="bg2"/>
              </a:solidFill>
              <a:prstDash val="solid"/>
              <a:miter/>
            </a:ln>
          </p:spPr>
          <p:txBody>
            <a:bodyPr rtlCol="0" anchor="ctr"/>
            <a:lstStyle/>
            <a:p>
              <a:endParaRPr lang="en-US"/>
            </a:p>
          </p:txBody>
        </p:sp>
        <p:sp>
          <p:nvSpPr>
            <p:cNvPr id="38" name="Graphic 4">
              <a:extLst>
                <a:ext uri="{FF2B5EF4-FFF2-40B4-BE49-F238E27FC236}">
                  <a16:creationId xmlns:a16="http://schemas.microsoft.com/office/drawing/2014/main" id="{49BA48C9-E820-FF41-935F-F8A90DB59142}"/>
                </a:ext>
              </a:extLst>
            </p:cNvPr>
            <p:cNvSpPr/>
            <p:nvPr/>
          </p:nvSpPr>
          <p:spPr>
            <a:xfrm>
              <a:off x="2438092" y="3570846"/>
              <a:ext cx="45719" cy="406829"/>
            </a:xfrm>
            <a:custGeom>
              <a:avLst/>
              <a:gdLst>
                <a:gd name="connsiteX0" fmla="*/ 0 w 9516"/>
                <a:gd name="connsiteY0" fmla="*/ 1490377 h 1490376"/>
                <a:gd name="connsiteX1" fmla="*/ 0 w 9516"/>
                <a:gd name="connsiteY1" fmla="*/ 0 h 1490376"/>
              </a:gdLst>
              <a:ahLst/>
              <a:cxnLst>
                <a:cxn ang="0">
                  <a:pos x="connsiteX0" y="connsiteY0"/>
                </a:cxn>
                <a:cxn ang="0">
                  <a:pos x="connsiteX1" y="connsiteY1"/>
                </a:cxn>
              </a:cxnLst>
              <a:rect l="l" t="t" r="r" b="b"/>
              <a:pathLst>
                <a:path w="9516" h="1490376">
                  <a:moveTo>
                    <a:pt x="0" y="1490377"/>
                  </a:moveTo>
                  <a:lnTo>
                    <a:pt x="0" y="0"/>
                  </a:lnTo>
                </a:path>
              </a:pathLst>
            </a:custGeom>
            <a:ln w="196850" cap="flat">
              <a:solidFill>
                <a:schemeClr val="bg2"/>
              </a:solidFill>
              <a:prstDash val="solid"/>
              <a:miter/>
            </a:ln>
          </p:spPr>
          <p:txBody>
            <a:bodyPr rtlCol="0" anchor="ctr"/>
            <a:lstStyle/>
            <a:p>
              <a:endParaRPr lang="en-US"/>
            </a:p>
          </p:txBody>
        </p:sp>
      </p:grpSp>
      <p:sp>
        <p:nvSpPr>
          <p:cNvPr id="105" name="Rounded Rectangle 104">
            <a:extLst>
              <a:ext uri="{FF2B5EF4-FFF2-40B4-BE49-F238E27FC236}">
                <a16:creationId xmlns:a16="http://schemas.microsoft.com/office/drawing/2014/main" id="{CC2D288D-71CE-3D4F-B713-140AA6755064}"/>
              </a:ext>
              <a:ext uri="{C183D7F6-B498-43B3-948B-1728B52AA6E4}">
                <adec:decorative xmlns:adec="http://schemas.microsoft.com/office/drawing/2017/decorative" val="1"/>
              </a:ext>
            </a:extLst>
          </p:cNvPr>
          <p:cNvSpPr/>
          <p:nvPr/>
        </p:nvSpPr>
        <p:spPr bwMode="auto">
          <a:xfrm>
            <a:off x="556371" y="4128135"/>
            <a:ext cx="11075401" cy="2091990"/>
          </a:xfrm>
          <a:prstGeom prst="roundRect">
            <a:avLst>
              <a:gd name="adj" fmla="val 50000"/>
            </a:avLst>
          </a:prstGeom>
          <a:noFill/>
          <a:ln w="190500" cap="flat" cmpd="sng" algn="ctr">
            <a:solidFill>
              <a:schemeClr val="bg2"/>
            </a:solidFill>
            <a:prstDash val="solid"/>
            <a:headEnd type="none"/>
            <a:tailEnd type="none"/>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527B2D1C-EE52-7043-8BE1-4247FDC5D3DE}"/>
              </a:ext>
              <a:ext uri="{C183D7F6-B498-43B3-948B-1728B52AA6E4}">
                <adec:decorative xmlns:adec="http://schemas.microsoft.com/office/drawing/2017/decorative" val="1"/>
              </a:ext>
            </a:extLst>
          </p:cNvPr>
          <p:cNvCxnSpPr>
            <a:cxnSpLocks/>
          </p:cNvCxnSpPr>
          <p:nvPr/>
        </p:nvCxnSpPr>
        <p:spPr>
          <a:xfrm>
            <a:off x="2116081" y="4127039"/>
            <a:ext cx="7944705" cy="0"/>
          </a:xfrm>
          <a:prstGeom prst="line">
            <a:avLst/>
          </a:prstGeom>
          <a:noFill/>
          <a:ln w="196850" cap="flat" cmpd="sng" algn="ctr">
            <a:solidFill>
              <a:schemeClr val="bg1"/>
            </a:solidFill>
            <a:prstDash val="solid"/>
            <a:headEnd type="none"/>
            <a:tailEnd type="none"/>
          </a:ln>
          <a:effectLst/>
        </p:spPr>
      </p:cxnSp>
      <p:cxnSp>
        <p:nvCxnSpPr>
          <p:cNvPr id="115" name="Straight Connector 114">
            <a:extLst>
              <a:ext uri="{FF2B5EF4-FFF2-40B4-BE49-F238E27FC236}">
                <a16:creationId xmlns:a16="http://schemas.microsoft.com/office/drawing/2014/main" id="{7D8E5357-C5C9-EE44-9854-42B9F9896512}"/>
              </a:ext>
              <a:ext uri="{C183D7F6-B498-43B3-948B-1728B52AA6E4}">
                <adec:decorative xmlns:adec="http://schemas.microsoft.com/office/drawing/2017/decorative" val="1"/>
              </a:ext>
            </a:extLst>
          </p:cNvPr>
          <p:cNvCxnSpPr>
            <a:cxnSpLocks/>
          </p:cNvCxnSpPr>
          <p:nvPr/>
        </p:nvCxnSpPr>
        <p:spPr>
          <a:xfrm>
            <a:off x="2384912" y="4127655"/>
            <a:ext cx="7360455" cy="1"/>
          </a:xfrm>
          <a:prstGeom prst="line">
            <a:avLst/>
          </a:prstGeom>
          <a:noFill/>
          <a:ln w="190500" cap="flat" cmpd="sng" algn="ctr">
            <a:solidFill>
              <a:schemeClr val="bg2"/>
            </a:solidFill>
            <a:prstDash val="solid"/>
            <a:headEnd type="none"/>
            <a:tailEnd type="none"/>
          </a:ln>
          <a:effectLst/>
        </p:spPr>
      </p:cxnSp>
      <p:grpSp>
        <p:nvGrpSpPr>
          <p:cNvPr id="49" name="Group 48">
            <a:extLst>
              <a:ext uri="{FF2B5EF4-FFF2-40B4-BE49-F238E27FC236}">
                <a16:creationId xmlns:a16="http://schemas.microsoft.com/office/drawing/2014/main" id="{92203AD4-E6B2-5643-B801-F5C8468D46E4}"/>
              </a:ext>
              <a:ext uri="{C183D7F6-B498-43B3-948B-1728B52AA6E4}">
                <adec:decorative xmlns:adec="http://schemas.microsoft.com/office/drawing/2017/decorative" val="1"/>
              </a:ext>
            </a:extLst>
          </p:cNvPr>
          <p:cNvGrpSpPr/>
          <p:nvPr/>
        </p:nvGrpSpPr>
        <p:grpSpPr>
          <a:xfrm rot="5400000">
            <a:off x="2236149" y="3936316"/>
            <a:ext cx="391360" cy="390287"/>
            <a:chOff x="613202" y="1655459"/>
            <a:chExt cx="598664" cy="597022"/>
          </a:xfrm>
        </p:grpSpPr>
        <p:sp>
          <p:nvSpPr>
            <p:cNvPr id="51" name="Oval 50">
              <a:extLst>
                <a:ext uri="{FF2B5EF4-FFF2-40B4-BE49-F238E27FC236}">
                  <a16:creationId xmlns:a16="http://schemas.microsoft.com/office/drawing/2014/main" id="{092871B3-A853-3449-ACEF-291FA5AFE2BB}"/>
                </a:ext>
              </a:extLst>
            </p:cNvPr>
            <p:cNvSpPr>
              <a:spLocks noChangeArrowheads="1"/>
            </p:cNvSpPr>
            <p:nvPr/>
          </p:nvSpPr>
          <p:spPr bwMode="auto">
            <a:xfrm>
              <a:off x="613202" y="1655459"/>
              <a:ext cx="598664" cy="597022"/>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53" name="Graphic 4">
              <a:extLst>
                <a:ext uri="{FF2B5EF4-FFF2-40B4-BE49-F238E27FC236}">
                  <a16:creationId xmlns:a16="http://schemas.microsoft.com/office/drawing/2014/main" id="{EED20F5A-A592-8D46-9A9C-A65F9ECD2412}"/>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5E2D72B2-B6FE-384F-ACBF-351F70E31028}"/>
              </a:ext>
              <a:ext uri="{C183D7F6-B498-43B3-948B-1728B52AA6E4}">
                <adec:decorative xmlns:adec="http://schemas.microsoft.com/office/drawing/2017/decorative" val="1"/>
              </a:ext>
            </a:extLst>
          </p:cNvPr>
          <p:cNvGrpSpPr/>
          <p:nvPr/>
        </p:nvGrpSpPr>
        <p:grpSpPr>
          <a:xfrm rot="5400000">
            <a:off x="4589525" y="3936318"/>
            <a:ext cx="391360" cy="390287"/>
            <a:chOff x="613202" y="1655459"/>
            <a:chExt cx="598664" cy="597022"/>
          </a:xfrm>
        </p:grpSpPr>
        <p:sp>
          <p:nvSpPr>
            <p:cNvPr id="56" name="Oval 55">
              <a:extLst>
                <a:ext uri="{FF2B5EF4-FFF2-40B4-BE49-F238E27FC236}">
                  <a16:creationId xmlns:a16="http://schemas.microsoft.com/office/drawing/2014/main" id="{8E4F3AE2-DB82-CF48-9A54-1BD5B1CC3479}"/>
                </a:ext>
              </a:extLst>
            </p:cNvPr>
            <p:cNvSpPr>
              <a:spLocks noChangeArrowheads="1"/>
            </p:cNvSpPr>
            <p:nvPr/>
          </p:nvSpPr>
          <p:spPr bwMode="auto">
            <a:xfrm>
              <a:off x="613202" y="1655459"/>
              <a:ext cx="598664" cy="597022"/>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57" name="Graphic 4">
              <a:extLst>
                <a:ext uri="{FF2B5EF4-FFF2-40B4-BE49-F238E27FC236}">
                  <a16:creationId xmlns:a16="http://schemas.microsoft.com/office/drawing/2014/main" id="{87156167-7A4F-3F47-A3AD-1DFDC7E703D3}"/>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grpSp>
        <p:nvGrpSpPr>
          <p:cNvPr id="61" name="Group 60">
            <a:extLst>
              <a:ext uri="{FF2B5EF4-FFF2-40B4-BE49-F238E27FC236}">
                <a16:creationId xmlns:a16="http://schemas.microsoft.com/office/drawing/2014/main" id="{A6D34086-C97D-534E-A386-53D87409D6D3}"/>
              </a:ext>
              <a:ext uri="{C183D7F6-B498-43B3-948B-1728B52AA6E4}">
                <adec:decorative xmlns:adec="http://schemas.microsoft.com/office/drawing/2017/decorative" val="1"/>
              </a:ext>
            </a:extLst>
          </p:cNvPr>
          <p:cNvGrpSpPr/>
          <p:nvPr/>
        </p:nvGrpSpPr>
        <p:grpSpPr>
          <a:xfrm rot="5400000">
            <a:off x="9539232" y="3936316"/>
            <a:ext cx="391360" cy="390287"/>
            <a:chOff x="613202" y="1655459"/>
            <a:chExt cx="598664" cy="597022"/>
          </a:xfrm>
        </p:grpSpPr>
        <p:sp>
          <p:nvSpPr>
            <p:cNvPr id="62" name="Oval 61">
              <a:extLst>
                <a:ext uri="{FF2B5EF4-FFF2-40B4-BE49-F238E27FC236}">
                  <a16:creationId xmlns:a16="http://schemas.microsoft.com/office/drawing/2014/main" id="{35E2CAB1-BAAA-A449-BD88-3F4D51B0184B}"/>
                </a:ext>
              </a:extLst>
            </p:cNvPr>
            <p:cNvSpPr>
              <a:spLocks noChangeArrowheads="1"/>
            </p:cNvSpPr>
            <p:nvPr/>
          </p:nvSpPr>
          <p:spPr bwMode="auto">
            <a:xfrm>
              <a:off x="613202" y="1655459"/>
              <a:ext cx="598664" cy="597022"/>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63" name="Graphic 4">
              <a:extLst>
                <a:ext uri="{FF2B5EF4-FFF2-40B4-BE49-F238E27FC236}">
                  <a16:creationId xmlns:a16="http://schemas.microsoft.com/office/drawing/2014/main" id="{C2384D09-D4C5-6F4B-A163-94BFABFADD83}"/>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
        <p:nvSpPr>
          <p:cNvPr id="8" name="Oval 7">
            <a:extLst>
              <a:ext uri="{FF2B5EF4-FFF2-40B4-BE49-F238E27FC236}">
                <a16:creationId xmlns:a16="http://schemas.microsoft.com/office/drawing/2014/main" id="{1440E98A-5EB4-4780-AD4F-29A07764DCA4}"/>
              </a:ext>
              <a:ext uri="{C183D7F6-B498-43B3-948B-1728B52AA6E4}">
                <adec:decorative xmlns:adec="http://schemas.microsoft.com/office/drawing/2017/decorative" val="1"/>
              </a:ext>
            </a:extLst>
          </p:cNvPr>
          <p:cNvSpPr/>
          <p:nvPr/>
        </p:nvSpPr>
        <p:spPr bwMode="auto">
          <a:xfrm>
            <a:off x="2966383" y="1754447"/>
            <a:ext cx="1813110" cy="1813110"/>
          </a:xfrm>
          <a:prstGeom prst="ellipse">
            <a:avLst/>
          </a:prstGeom>
          <a:solidFill>
            <a:schemeClr val="accent1"/>
          </a:solidFill>
          <a:ln w="190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9630"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200">
              <a:solidFill>
                <a:schemeClr val="bg1"/>
              </a:solidFill>
              <a:latin typeface="Segoe UI Semibold"/>
              <a:cs typeface="Segoe UI" pitchFamily="34" charset="0"/>
            </a:endParaRPr>
          </a:p>
        </p:txBody>
      </p:sp>
      <p:sp>
        <p:nvSpPr>
          <p:cNvPr id="4" name="Oval 3">
            <a:extLst>
              <a:ext uri="{FF2B5EF4-FFF2-40B4-BE49-F238E27FC236}">
                <a16:creationId xmlns:a16="http://schemas.microsoft.com/office/drawing/2014/main" id="{B576EBEF-A941-46D1-A4AD-D559E10191AD}"/>
              </a:ext>
              <a:ext uri="{C183D7F6-B498-43B3-948B-1728B52AA6E4}">
                <adec:decorative xmlns:adec="http://schemas.microsoft.com/office/drawing/2017/decorative" val="1"/>
              </a:ext>
            </a:extLst>
          </p:cNvPr>
          <p:cNvSpPr/>
          <p:nvPr/>
        </p:nvSpPr>
        <p:spPr bwMode="auto">
          <a:xfrm>
            <a:off x="7412510" y="1754447"/>
            <a:ext cx="1813110" cy="1813110"/>
          </a:xfrm>
          <a:prstGeom prst="ellipse">
            <a:avLst/>
          </a:prstGeom>
          <a:solidFill>
            <a:schemeClr val="accent3"/>
          </a:solidFill>
          <a:ln w="190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9630"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200">
              <a:solidFill>
                <a:schemeClr val="bg1"/>
              </a:solidFill>
              <a:latin typeface="Segoe UI Semibold"/>
              <a:cs typeface="Segoe UI" pitchFamily="34" charset="0"/>
            </a:endParaRPr>
          </a:p>
        </p:txBody>
      </p:sp>
      <p:cxnSp>
        <p:nvCxnSpPr>
          <p:cNvPr id="6" name="Straight Connector 5">
            <a:extLst>
              <a:ext uri="{FF2B5EF4-FFF2-40B4-BE49-F238E27FC236}">
                <a16:creationId xmlns:a16="http://schemas.microsoft.com/office/drawing/2014/main" id="{D5C956E0-19C2-4292-88C4-98127DED3B36}"/>
              </a:ext>
              <a:ext uri="{C183D7F6-B498-43B3-948B-1728B52AA6E4}">
                <adec:decorative xmlns:adec="http://schemas.microsoft.com/office/drawing/2017/decorative" val="1"/>
              </a:ext>
            </a:extLst>
          </p:cNvPr>
          <p:cNvCxnSpPr>
            <a:cxnSpLocks/>
            <a:stCxn id="8" idx="6"/>
            <a:endCxn id="4" idx="2"/>
          </p:cNvCxnSpPr>
          <p:nvPr/>
        </p:nvCxnSpPr>
        <p:spPr>
          <a:xfrm>
            <a:off x="4779492" y="2661002"/>
            <a:ext cx="2633017" cy="0"/>
          </a:xfrm>
          <a:prstGeom prst="line">
            <a:avLst/>
          </a:prstGeom>
          <a:noFill/>
          <a:ln w="190500" cap="flat" cmpd="sng" algn="ctr">
            <a:solidFill>
              <a:schemeClr val="bg2"/>
            </a:solidFill>
            <a:prstDash val="solid"/>
            <a:headEnd type="none"/>
            <a:tailEnd type="none"/>
          </a:ln>
          <a:effectLst/>
        </p:spPr>
      </p:cxnSp>
      <p:grpSp>
        <p:nvGrpSpPr>
          <p:cNvPr id="47" name="Group 46">
            <a:extLst>
              <a:ext uri="{FF2B5EF4-FFF2-40B4-BE49-F238E27FC236}">
                <a16:creationId xmlns:a16="http://schemas.microsoft.com/office/drawing/2014/main" id="{E3D1A0C5-3C3C-4ACE-98D0-71A68953FE57}"/>
              </a:ext>
              <a:ext uri="{C183D7F6-B498-43B3-948B-1728B52AA6E4}">
                <adec:decorative xmlns:adec="http://schemas.microsoft.com/office/drawing/2017/decorative" val="1"/>
              </a:ext>
            </a:extLst>
          </p:cNvPr>
          <p:cNvGrpSpPr/>
          <p:nvPr/>
        </p:nvGrpSpPr>
        <p:grpSpPr>
          <a:xfrm rot="5400000">
            <a:off x="6971327" y="3951591"/>
            <a:ext cx="391360" cy="390287"/>
            <a:chOff x="613202" y="1655459"/>
            <a:chExt cx="598664" cy="597022"/>
          </a:xfrm>
        </p:grpSpPr>
        <p:sp>
          <p:nvSpPr>
            <p:cNvPr id="48" name="Oval 47">
              <a:extLst>
                <a:ext uri="{FF2B5EF4-FFF2-40B4-BE49-F238E27FC236}">
                  <a16:creationId xmlns:a16="http://schemas.microsoft.com/office/drawing/2014/main" id="{BD6F7263-A150-40E6-91FA-3197DCBC2EF4}"/>
                </a:ext>
              </a:extLst>
            </p:cNvPr>
            <p:cNvSpPr>
              <a:spLocks noChangeArrowheads="1"/>
            </p:cNvSpPr>
            <p:nvPr/>
          </p:nvSpPr>
          <p:spPr bwMode="auto">
            <a:xfrm>
              <a:off x="613202" y="1655459"/>
              <a:ext cx="598664" cy="597022"/>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50" name="Graphic 4">
              <a:extLst>
                <a:ext uri="{FF2B5EF4-FFF2-40B4-BE49-F238E27FC236}">
                  <a16:creationId xmlns:a16="http://schemas.microsoft.com/office/drawing/2014/main" id="{C5E6274C-AD51-4651-9379-3BAFA923DBD0}"/>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
        <p:nvSpPr>
          <p:cNvPr id="9" name="TextBox 8">
            <a:extLst>
              <a:ext uri="{FF2B5EF4-FFF2-40B4-BE49-F238E27FC236}">
                <a16:creationId xmlns:a16="http://schemas.microsoft.com/office/drawing/2014/main" id="{F4766405-3A25-4A9B-BEF6-2AC47938CB0B}"/>
              </a:ext>
            </a:extLst>
          </p:cNvPr>
          <p:cNvSpPr txBox="1"/>
          <p:nvPr/>
        </p:nvSpPr>
        <p:spPr>
          <a:xfrm>
            <a:off x="3082110" y="2425493"/>
            <a:ext cx="1581652" cy="738664"/>
          </a:xfrm>
          <a:prstGeom prst="rect">
            <a:avLst/>
          </a:prstGeom>
          <a:noFill/>
        </p:spPr>
        <p:txBody>
          <a:bodyPr wrap="square" lIns="0" tIns="0" rIns="0" bIns="0" rtlCol="0">
            <a:spAutoFit/>
          </a:bodyPr>
          <a:lstStyle/>
          <a:p>
            <a:pPr algn="ctr" defTabSz="913927" fontAlgn="base">
              <a:spcBef>
                <a:spcPct val="0"/>
              </a:spcBef>
              <a:spcAft>
                <a:spcPct val="0"/>
              </a:spcAft>
            </a:pPr>
            <a:r>
              <a:rPr lang="en-US" sz="1600">
                <a:solidFill>
                  <a:srgbClr val="FFFFFF"/>
                </a:solidFill>
                <a:latin typeface="Segoe UI Semibold"/>
                <a:cs typeface="Segoe UI" pitchFamily="34" charset="0"/>
              </a:rPr>
              <a:t>Azure Active Directory</a:t>
            </a:r>
          </a:p>
          <a:p>
            <a:pPr algn="ctr" defTabSz="913927" fontAlgn="base">
              <a:spcBef>
                <a:spcPct val="0"/>
              </a:spcBef>
              <a:spcAft>
                <a:spcPct val="0"/>
              </a:spcAft>
            </a:pPr>
            <a:endParaRPr lang="en-US" sz="1600">
              <a:solidFill>
                <a:srgbClr val="FFFFFF"/>
              </a:solidFill>
              <a:latin typeface="Segoe UI Semibold"/>
              <a:cs typeface="Segoe UI" pitchFamily="34" charset="0"/>
            </a:endParaRPr>
          </a:p>
        </p:txBody>
      </p:sp>
      <p:sp>
        <p:nvSpPr>
          <p:cNvPr id="5" name="TextBox 4">
            <a:extLst>
              <a:ext uri="{FF2B5EF4-FFF2-40B4-BE49-F238E27FC236}">
                <a16:creationId xmlns:a16="http://schemas.microsoft.com/office/drawing/2014/main" id="{C17D64FF-8D36-4F8B-B506-3D18FB66BBFB}"/>
              </a:ext>
            </a:extLst>
          </p:cNvPr>
          <p:cNvSpPr txBox="1"/>
          <p:nvPr/>
        </p:nvSpPr>
        <p:spPr>
          <a:xfrm>
            <a:off x="7555780" y="2315023"/>
            <a:ext cx="1581652" cy="984885"/>
          </a:xfrm>
          <a:prstGeom prst="rect">
            <a:avLst/>
          </a:prstGeom>
          <a:noFill/>
        </p:spPr>
        <p:txBody>
          <a:bodyPr wrap="square" lIns="0" tIns="0" rIns="0" bIns="0" rtlCol="0">
            <a:spAutoFit/>
          </a:bodyPr>
          <a:lstStyle/>
          <a:p>
            <a:pPr algn="ctr" defTabSz="913927" fontAlgn="base">
              <a:spcBef>
                <a:spcPct val="0"/>
              </a:spcBef>
              <a:spcAft>
                <a:spcPct val="0"/>
              </a:spcAft>
            </a:pPr>
            <a:r>
              <a:rPr lang="en-US" sz="1600">
                <a:solidFill>
                  <a:schemeClr val="bg1"/>
                </a:solidFill>
                <a:latin typeface="Segoe UI Semibold"/>
                <a:cs typeface="Segoe UI" pitchFamily="34" charset="0"/>
              </a:rPr>
              <a:t>Microsoft Endpoint</a:t>
            </a:r>
          </a:p>
          <a:p>
            <a:pPr algn="ctr" defTabSz="913927" fontAlgn="base">
              <a:spcBef>
                <a:spcPct val="0"/>
              </a:spcBef>
              <a:spcAft>
                <a:spcPct val="0"/>
              </a:spcAft>
            </a:pPr>
            <a:r>
              <a:rPr lang="en-US" sz="1600">
                <a:solidFill>
                  <a:schemeClr val="bg1"/>
                </a:solidFill>
                <a:latin typeface="Segoe UI Semibold"/>
                <a:cs typeface="Segoe UI" pitchFamily="34" charset="0"/>
              </a:rPr>
              <a:t>Manager</a:t>
            </a:r>
          </a:p>
          <a:p>
            <a:pPr algn="ctr" defTabSz="913927" fontAlgn="base">
              <a:spcBef>
                <a:spcPct val="0"/>
              </a:spcBef>
              <a:spcAft>
                <a:spcPct val="0"/>
              </a:spcAft>
            </a:pPr>
            <a:endParaRPr lang="en-US" sz="1600">
              <a:solidFill>
                <a:schemeClr val="bg1"/>
              </a:solidFill>
              <a:latin typeface="Segoe UI Semibold"/>
              <a:cs typeface="Segoe UI" pitchFamily="34" charset="0"/>
            </a:endParaRPr>
          </a:p>
        </p:txBody>
      </p:sp>
      <p:sp>
        <p:nvSpPr>
          <p:cNvPr id="43" name="Rectangle 42">
            <a:extLst>
              <a:ext uri="{FF2B5EF4-FFF2-40B4-BE49-F238E27FC236}">
                <a16:creationId xmlns:a16="http://schemas.microsoft.com/office/drawing/2014/main" id="{22ED6FA3-541D-AB41-88F2-575CF9E3ABF8}"/>
              </a:ext>
            </a:extLst>
          </p:cNvPr>
          <p:cNvSpPr/>
          <p:nvPr/>
        </p:nvSpPr>
        <p:spPr bwMode="auto">
          <a:xfrm>
            <a:off x="1032613" y="4384602"/>
            <a:ext cx="2798432" cy="471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Cloud apps</a:t>
            </a:r>
          </a:p>
        </p:txBody>
      </p:sp>
      <p:sp>
        <p:nvSpPr>
          <p:cNvPr id="67" name="TextBox 66">
            <a:extLst>
              <a:ext uri="{FF2B5EF4-FFF2-40B4-BE49-F238E27FC236}">
                <a16:creationId xmlns:a16="http://schemas.microsoft.com/office/drawing/2014/main" id="{73FFEDF6-F8E6-7B4E-9499-ED1C3FA28052}"/>
              </a:ext>
            </a:extLst>
          </p:cNvPr>
          <p:cNvSpPr txBox="1"/>
          <p:nvPr/>
        </p:nvSpPr>
        <p:spPr>
          <a:xfrm>
            <a:off x="1338343" y="4759069"/>
            <a:ext cx="2178930" cy="1065284"/>
          </a:xfrm>
          <a:prstGeom prst="rect">
            <a:avLst/>
          </a:prstGeom>
          <a:noFill/>
        </p:spPr>
        <p:txBody>
          <a:bodyPr wrap="square" lIns="179208" tIns="143366" rIns="179208" bIns="143366" rtlCol="0">
            <a:spAutoFit/>
          </a:bodyPr>
          <a:lstStyle/>
          <a:p>
            <a:pPr algn="ctr" defTabSz="896214">
              <a:lnSpc>
                <a:spcPct val="90000"/>
              </a:lnSpc>
              <a:defRPr/>
            </a:pPr>
            <a:r>
              <a:rPr lang="en-US" sz="1400" kern="0">
                <a:solidFill>
                  <a:sysClr val="windowText" lastClr="000000"/>
                </a:solidFill>
                <a:latin typeface="Segoe UI" panose="020B0502040204020203" pitchFamily="34" charset="0"/>
                <a:cs typeface="Segoe UI" panose="020B0502040204020203" pitchFamily="34" charset="0"/>
              </a:rPr>
              <a:t>Connect cloud apps with prebuilt integrations in the </a:t>
            </a:r>
            <a:r>
              <a:rPr lang="en-US" sz="1402" kern="0">
                <a:ln w="3175">
                  <a:noFill/>
                </a:ln>
                <a:solidFill>
                  <a:schemeClr val="accent1"/>
                </a:solidFill>
                <a:latin typeface="Segoe UI Semibold"/>
                <a:cs typeface="Segoe UI Semilight" panose="020B0402040204020203" pitchFamily="34" charset="0"/>
              </a:rPr>
              <a:t>Azure AD app gallery</a:t>
            </a:r>
            <a:r>
              <a:rPr lang="en-US" sz="1400">
                <a:solidFill>
                  <a:srgbClr val="000000"/>
                </a:solidFill>
                <a:latin typeface="Segoe UI" panose="020B0502040204020203" pitchFamily="34" charset="0"/>
              </a:rPr>
              <a:t>.</a:t>
            </a:r>
            <a:r>
              <a:rPr lang="en-US" sz="1400" kern="0">
                <a:solidFill>
                  <a:sysClr val="windowText" lastClr="000000"/>
                </a:solidFill>
                <a:latin typeface="Segoe UI" panose="020B0502040204020203" pitchFamily="34" charset="0"/>
                <a:cs typeface="Segoe UI" panose="020B0502040204020203" pitchFamily="34" charset="0"/>
              </a:rPr>
              <a:t> </a:t>
            </a:r>
            <a:endParaRPr lang="en-US" sz="1402" kern="0">
              <a:ln w="3175">
                <a:noFill/>
              </a:ln>
              <a:solidFill>
                <a:schemeClr val="accent1"/>
              </a:solidFill>
              <a:latin typeface="Segoe UI Semibold"/>
              <a:cs typeface="Segoe UI Semilight" panose="020B0402040204020203" pitchFamily="34" charset="0"/>
            </a:endParaRPr>
          </a:p>
        </p:txBody>
      </p:sp>
      <p:sp>
        <p:nvSpPr>
          <p:cNvPr id="40" name="Rectangle 39">
            <a:extLst>
              <a:ext uri="{FF2B5EF4-FFF2-40B4-BE49-F238E27FC236}">
                <a16:creationId xmlns:a16="http://schemas.microsoft.com/office/drawing/2014/main" id="{3BCB11D9-0538-2B4E-B70E-C147F0D21AAD}"/>
              </a:ext>
            </a:extLst>
          </p:cNvPr>
          <p:cNvSpPr/>
          <p:nvPr/>
        </p:nvSpPr>
        <p:spPr bwMode="auto">
          <a:xfrm>
            <a:off x="3744210" y="4384603"/>
            <a:ext cx="2072460" cy="471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On-premises apps</a:t>
            </a:r>
          </a:p>
          <a:p>
            <a:pPr algn="ctr" defTabSz="932293" fontAlgn="base">
              <a:spcBef>
                <a:spcPct val="0"/>
              </a:spcBef>
              <a:spcAft>
                <a:spcPct val="0"/>
              </a:spcAft>
            </a:pPr>
            <a:endPar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endParaRPr>
          </a:p>
        </p:txBody>
      </p:sp>
      <p:sp>
        <p:nvSpPr>
          <p:cNvPr id="65" name="TextBox 64">
            <a:extLst>
              <a:ext uri="{FF2B5EF4-FFF2-40B4-BE49-F238E27FC236}">
                <a16:creationId xmlns:a16="http://schemas.microsoft.com/office/drawing/2014/main" id="{A7228478-F412-1845-BA35-A1F5D7BD6D8C}"/>
              </a:ext>
            </a:extLst>
          </p:cNvPr>
          <p:cNvSpPr txBox="1"/>
          <p:nvPr/>
        </p:nvSpPr>
        <p:spPr>
          <a:xfrm>
            <a:off x="3602363" y="4759070"/>
            <a:ext cx="2372616" cy="1065770"/>
          </a:xfrm>
          <a:prstGeom prst="rect">
            <a:avLst/>
          </a:prstGeom>
          <a:noFill/>
        </p:spPr>
        <p:txBody>
          <a:bodyPr wrap="square" lIns="179208" tIns="143366" rIns="179208" bIns="143366" rtlCol="0">
            <a:spAutoFit/>
          </a:bodyPr>
          <a:lstStyle/>
          <a:p>
            <a:pPr algn="ctr" defTabSz="896214">
              <a:lnSpc>
                <a:spcPct val="90000"/>
              </a:lnSpc>
              <a:defRPr/>
            </a:pPr>
            <a:r>
              <a:rPr lang="en-US" sz="1400" kern="0">
                <a:solidFill>
                  <a:sysClr val="windowText" lastClr="000000"/>
                </a:solidFill>
                <a:latin typeface="Segoe UI" panose="020B0502040204020203" pitchFamily="34" charset="0"/>
                <a:cs typeface="Segoe UI" panose="020B0502040204020203" pitchFamily="34" charset="0"/>
              </a:rPr>
              <a:t>Secure on-premises apps with </a:t>
            </a:r>
            <a:r>
              <a:rPr lang="en-US" sz="1402" kern="0">
                <a:ln w="3175">
                  <a:noFill/>
                </a:ln>
                <a:solidFill>
                  <a:schemeClr val="accent1"/>
                </a:solidFill>
                <a:latin typeface="Segoe UI Semibold"/>
                <a:cs typeface="Segoe UI Semilight" panose="020B0402040204020203" pitchFamily="34" charset="0"/>
              </a:rPr>
              <a:t>Azure AD App Proxy </a:t>
            </a:r>
            <a:r>
              <a:rPr lang="en-US" sz="1400" kern="0">
                <a:solidFill>
                  <a:sysClr val="windowText" lastClr="000000"/>
                </a:solidFill>
                <a:latin typeface="Segoe UI" panose="020B0502040204020203" pitchFamily="34" charset="0"/>
                <a:cs typeface="Segoe UI" panose="020B0502040204020203" pitchFamily="34" charset="0"/>
              </a:rPr>
              <a:t>and </a:t>
            </a:r>
            <a:r>
              <a:rPr lang="en-US" sz="1402" kern="0">
                <a:ln w="3175">
                  <a:noFill/>
                </a:ln>
                <a:solidFill>
                  <a:schemeClr val="accent1"/>
                </a:solidFill>
                <a:latin typeface="Segoe UI Semibold"/>
                <a:cs typeface="Segoe UI Semilight" panose="020B0402040204020203" pitchFamily="34" charset="0"/>
              </a:rPr>
              <a:t>secure hybrid access partners</a:t>
            </a:r>
            <a:r>
              <a:rPr lang="en-US" sz="1400">
                <a:solidFill>
                  <a:srgbClr val="000000"/>
                </a:solidFill>
                <a:latin typeface="Segoe UI" panose="020B0502040204020203" pitchFamily="34" charset="0"/>
              </a:rPr>
              <a:t>.</a:t>
            </a:r>
            <a:endParaRPr lang="en-US" sz="1402" kern="0">
              <a:ln w="3175">
                <a:noFill/>
              </a:ln>
              <a:solidFill>
                <a:schemeClr val="accent1"/>
              </a:solidFill>
              <a:latin typeface="Segoe UI Semibold"/>
              <a:cs typeface="Segoe UI Semilight" panose="020B0402040204020203" pitchFamily="34" charset="0"/>
            </a:endParaRPr>
          </a:p>
        </p:txBody>
      </p:sp>
      <p:sp>
        <p:nvSpPr>
          <p:cNvPr id="46" name="Rectangle 45">
            <a:extLst>
              <a:ext uri="{FF2B5EF4-FFF2-40B4-BE49-F238E27FC236}">
                <a16:creationId xmlns:a16="http://schemas.microsoft.com/office/drawing/2014/main" id="{17DABCDB-645C-4DB7-AD9B-89E2A3843B81}"/>
              </a:ext>
            </a:extLst>
          </p:cNvPr>
          <p:cNvSpPr/>
          <p:nvPr/>
        </p:nvSpPr>
        <p:spPr bwMode="auto">
          <a:xfrm>
            <a:off x="6130778" y="4399877"/>
            <a:ext cx="2072460" cy="471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Migrate apps</a:t>
            </a:r>
          </a:p>
          <a:p>
            <a:pPr algn="ctr" defTabSz="932293" fontAlgn="base">
              <a:spcBef>
                <a:spcPct val="0"/>
              </a:spcBef>
              <a:spcAft>
                <a:spcPct val="0"/>
              </a:spcAft>
            </a:pPr>
            <a:endPar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endParaRPr>
          </a:p>
        </p:txBody>
      </p:sp>
      <p:sp>
        <p:nvSpPr>
          <p:cNvPr id="52" name="TextBox 51">
            <a:extLst>
              <a:ext uri="{FF2B5EF4-FFF2-40B4-BE49-F238E27FC236}">
                <a16:creationId xmlns:a16="http://schemas.microsoft.com/office/drawing/2014/main" id="{AE33FC34-7677-4661-A13F-1971D918B500}"/>
              </a:ext>
            </a:extLst>
          </p:cNvPr>
          <p:cNvSpPr txBox="1"/>
          <p:nvPr/>
        </p:nvSpPr>
        <p:spPr>
          <a:xfrm>
            <a:off x="6314173" y="4759070"/>
            <a:ext cx="1705668" cy="1065598"/>
          </a:xfrm>
          <a:prstGeom prst="rect">
            <a:avLst/>
          </a:prstGeom>
          <a:noFill/>
        </p:spPr>
        <p:txBody>
          <a:bodyPr wrap="square" lIns="179208" tIns="143366" rIns="179208" bIns="143366" rtlCol="0">
            <a:spAutoFit/>
          </a:bodyPr>
          <a:lstStyle/>
          <a:p>
            <a:pPr algn="ctr" defTabSz="896214">
              <a:lnSpc>
                <a:spcPct val="90000"/>
              </a:lnSpc>
              <a:defRPr/>
            </a:pPr>
            <a:r>
              <a:rPr lang="en-US" sz="1400" kern="0">
                <a:solidFill>
                  <a:sysClr val="windowText" lastClr="000000"/>
                </a:solidFill>
                <a:latin typeface="Segoe UI" panose="020B0502040204020203" pitchFamily="34" charset="0"/>
                <a:cs typeface="Segoe UI" panose="020B0502040204020203" pitchFamily="34" charset="0"/>
              </a:rPr>
              <a:t>Migrate apps on AD FS with </a:t>
            </a:r>
            <a:r>
              <a:rPr lang="en-US" sz="1402" kern="0">
                <a:ln w="3175">
                  <a:noFill/>
                </a:ln>
                <a:solidFill>
                  <a:schemeClr val="accent1"/>
                </a:solidFill>
                <a:latin typeface="Segoe UI Semibold"/>
                <a:cs typeface="Segoe UI Semilight" panose="020B0402040204020203" pitchFamily="34" charset="0"/>
              </a:rPr>
              <a:t>Azure AD Connect Health</a:t>
            </a:r>
            <a:r>
              <a:rPr lang="en-US" sz="1400">
                <a:solidFill>
                  <a:srgbClr val="000000"/>
                </a:solidFill>
                <a:latin typeface="Segoe UI" panose="020B0502040204020203" pitchFamily="34" charset="0"/>
              </a:rPr>
              <a:t>.</a:t>
            </a:r>
            <a:endParaRPr lang="en-US" sz="1402" kern="0">
              <a:ln w="3175">
                <a:noFill/>
              </a:ln>
              <a:solidFill>
                <a:schemeClr val="accent1"/>
              </a:solidFill>
              <a:latin typeface="Segoe UI Semibold"/>
              <a:cs typeface="Segoe UI Semilight" panose="020B0402040204020203" pitchFamily="34" charset="0"/>
            </a:endParaRPr>
          </a:p>
        </p:txBody>
      </p:sp>
      <p:sp>
        <p:nvSpPr>
          <p:cNvPr id="41" name="Rectangle 40">
            <a:extLst>
              <a:ext uri="{FF2B5EF4-FFF2-40B4-BE49-F238E27FC236}">
                <a16:creationId xmlns:a16="http://schemas.microsoft.com/office/drawing/2014/main" id="{8227DB60-CD8A-6C4A-85EE-63A5FBF7A335}"/>
              </a:ext>
            </a:extLst>
          </p:cNvPr>
          <p:cNvSpPr/>
          <p:nvPr/>
        </p:nvSpPr>
        <p:spPr bwMode="auto">
          <a:xfrm>
            <a:off x="8104712" y="4384602"/>
            <a:ext cx="3260403" cy="471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4087" fontAlgn="base">
              <a:spcBef>
                <a:spcPct val="0"/>
              </a:spcBef>
              <a:spcAft>
                <a:spcPct val="0"/>
              </a:spcAft>
              <a:defRPr/>
            </a:pP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Desktop and mobile apps</a:t>
            </a:r>
          </a:p>
        </p:txBody>
      </p:sp>
      <p:sp>
        <p:nvSpPr>
          <p:cNvPr id="76" name="TextBox 75">
            <a:extLst>
              <a:ext uri="{FF2B5EF4-FFF2-40B4-BE49-F238E27FC236}">
                <a16:creationId xmlns:a16="http://schemas.microsoft.com/office/drawing/2014/main" id="{DA3F770E-B359-0741-A073-8010F8CBDF0F}"/>
              </a:ext>
            </a:extLst>
          </p:cNvPr>
          <p:cNvSpPr txBox="1"/>
          <p:nvPr/>
        </p:nvSpPr>
        <p:spPr>
          <a:xfrm>
            <a:off x="8755360" y="4759068"/>
            <a:ext cx="1959107" cy="1064969"/>
          </a:xfrm>
          <a:prstGeom prst="rect">
            <a:avLst/>
          </a:prstGeom>
          <a:noFill/>
        </p:spPr>
        <p:txBody>
          <a:bodyPr wrap="square" lIns="179208" tIns="143366" rIns="179208" bIns="143366" rtlCol="0">
            <a:spAutoFit/>
          </a:bodyPr>
          <a:lstStyle/>
          <a:p>
            <a:pPr algn="ctr" defTabSz="896214" fontAlgn="base">
              <a:lnSpc>
                <a:spcPct val="90000"/>
              </a:lnSpc>
              <a:spcBef>
                <a:spcPct val="0"/>
              </a:spcBef>
              <a:spcAft>
                <a:spcPct val="0"/>
              </a:spcAft>
              <a:defRPr/>
            </a:pPr>
            <a:r>
              <a:rPr lang="en-US" sz="1400" kern="0">
                <a:solidFill>
                  <a:sysClr val="windowText" lastClr="000000"/>
                </a:solidFill>
                <a:latin typeface="Segoe UI" panose="020B0502040204020203" pitchFamily="34" charset="0"/>
                <a:cs typeface="Segoe UI" panose="020B0502040204020203" pitchFamily="34" charset="0"/>
              </a:rPr>
              <a:t>Manage and protect mobile and desktop apps with </a:t>
            </a:r>
            <a:r>
              <a:rPr lang="en-US" sz="1402" kern="0">
                <a:ln w="3175">
                  <a:noFill/>
                </a:ln>
                <a:solidFill>
                  <a:schemeClr val="accent1"/>
                </a:solidFill>
                <a:latin typeface="Segoe UI Semibold"/>
                <a:cs typeface="Segoe UI Semilight" panose="020B0402040204020203" pitchFamily="34" charset="0"/>
              </a:rPr>
              <a:t>Endpoint Manager</a:t>
            </a:r>
            <a:r>
              <a:rPr lang="en-US" sz="1400">
                <a:solidFill>
                  <a:srgbClr val="000000"/>
                </a:solidFill>
                <a:latin typeface="Segoe UI" panose="020B0502040204020203" pitchFamily="34" charset="0"/>
              </a:rPr>
              <a:t>.</a:t>
            </a:r>
            <a:endParaRPr lang="en-US" sz="1402" kern="0">
              <a:ln w="3175">
                <a:noFill/>
              </a:ln>
              <a:solidFill>
                <a:schemeClr val="accent1"/>
              </a:solidFill>
              <a:latin typeface="Segoe UI Semibold"/>
              <a:cs typeface="Segoe UI Semilight" panose="020B0402040204020203" pitchFamily="34" charset="0"/>
            </a:endParaRPr>
          </a:p>
        </p:txBody>
      </p:sp>
    </p:spTree>
    <p:extLst>
      <p:ext uri="{BB962C8B-B14F-4D97-AF65-F5344CB8AC3E}">
        <p14:creationId xmlns:p14="http://schemas.microsoft.com/office/powerpoint/2010/main" val="5881347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BFE82-2074-CC43-9808-95C7DD8358BC}"/>
              </a:ext>
            </a:extLst>
          </p:cNvPr>
          <p:cNvSpPr>
            <a:spLocks noGrp="1"/>
          </p:cNvSpPr>
          <p:nvPr>
            <p:ph type="title" idx="4294967295"/>
          </p:nvPr>
        </p:nvSpPr>
        <p:spPr>
          <a:xfrm>
            <a:off x="613202" y="2870045"/>
            <a:ext cx="2886354" cy="1154162"/>
          </a:xfrm>
        </p:spPr>
        <p:txBody>
          <a:bodyPr/>
          <a:lstStyle/>
          <a:p>
            <a:pPr rtl="0" eaLnBrk="1" latinLnBrk="0" hangingPunct="1">
              <a:lnSpc>
                <a:spcPts val="3000"/>
              </a:lnSpc>
            </a:pPr>
            <a:r>
              <a:rPr lang="en-US" sz="2800" kern="1200">
                <a:solidFill>
                  <a:srgbClr val="000000"/>
                </a:solidFill>
                <a:effectLst/>
                <a:cs typeface="+mn-cs"/>
              </a:rPr>
              <a:t>Secure the </a:t>
            </a:r>
            <a:br>
              <a:rPr lang="en-US" sz="2800" kern="1200">
                <a:solidFill>
                  <a:srgbClr val="000000"/>
                </a:solidFill>
                <a:effectLst/>
                <a:cs typeface="+mn-cs"/>
              </a:rPr>
            </a:br>
            <a:r>
              <a:rPr lang="en-US" sz="2800" kern="1200">
                <a:solidFill>
                  <a:srgbClr val="000000"/>
                </a:solidFill>
                <a:effectLst/>
                <a:cs typeface="+mn-cs"/>
              </a:rPr>
              <a:t>hybrid workforce</a:t>
            </a:r>
            <a:endParaRPr lang="en-US" sz="2800">
              <a:effectLst/>
            </a:endParaRPr>
          </a:p>
          <a:p>
            <a:pPr>
              <a:lnSpc>
                <a:spcPts val="3000"/>
              </a:lnSpc>
            </a:pPr>
            <a:endParaRPr lang="en-US" sz="2800"/>
          </a:p>
        </p:txBody>
      </p:sp>
      <p:sp>
        <p:nvSpPr>
          <p:cNvPr id="16" name="Rectangle 15">
            <a:extLst>
              <a:ext uri="{FF2B5EF4-FFF2-40B4-BE49-F238E27FC236}">
                <a16:creationId xmlns:a16="http://schemas.microsoft.com/office/drawing/2014/main" id="{455B2334-0CA3-5048-BA88-795812B7B190}"/>
              </a:ext>
              <a:ext uri="{C183D7F6-B498-43B3-948B-1728B52AA6E4}">
                <adec:decorative xmlns:adec="http://schemas.microsoft.com/office/drawing/2017/decorative" val="1"/>
              </a:ext>
            </a:extLst>
          </p:cNvPr>
          <p:cNvSpPr/>
          <p:nvPr/>
        </p:nvSpPr>
        <p:spPr bwMode="auto">
          <a:xfrm>
            <a:off x="5857301" y="0"/>
            <a:ext cx="633469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60D26A0C-51B5-424D-9383-800B9EC19C5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77906" y="901700"/>
            <a:ext cx="6667500" cy="5054600"/>
          </a:xfrm>
          <a:prstGeom prst="rect">
            <a:avLst/>
          </a:prstGeom>
        </p:spPr>
      </p:pic>
      <p:sp>
        <p:nvSpPr>
          <p:cNvPr id="18" name="Oval 17">
            <a:extLst>
              <a:ext uri="{FF2B5EF4-FFF2-40B4-BE49-F238E27FC236}">
                <a16:creationId xmlns:a16="http://schemas.microsoft.com/office/drawing/2014/main" id="{E3349272-60BE-0A40-A0BD-8B8A93C1C6C2}"/>
              </a:ext>
              <a:ext uri="{C183D7F6-B498-43B3-948B-1728B52AA6E4}">
                <adec:decorative xmlns:adec="http://schemas.microsoft.com/office/drawing/2017/decorative" val="1"/>
              </a:ext>
            </a:extLst>
          </p:cNvPr>
          <p:cNvSpPr/>
          <p:nvPr/>
        </p:nvSpPr>
        <p:spPr bwMode="auto">
          <a:xfrm>
            <a:off x="9832287" y="973040"/>
            <a:ext cx="600502" cy="6005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1DF2DA78-0F5C-9F41-8084-E835A49590E9}"/>
              </a:ext>
              <a:ext uri="{C183D7F6-B498-43B3-948B-1728B52AA6E4}">
                <adec:decorative xmlns:adec="http://schemas.microsoft.com/office/drawing/2017/decorative" val="1"/>
              </a:ext>
            </a:extLst>
          </p:cNvPr>
          <p:cNvSpPr/>
          <p:nvPr/>
        </p:nvSpPr>
        <p:spPr bwMode="auto">
          <a:xfrm>
            <a:off x="9473243" y="2055338"/>
            <a:ext cx="600502" cy="6005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1580FAEE-08F6-4F4E-B099-964EB91F0B10}"/>
              </a:ext>
              <a:ext uri="{C183D7F6-B498-43B3-948B-1728B52AA6E4}">
                <adec:decorative xmlns:adec="http://schemas.microsoft.com/office/drawing/2017/decorative" val="1"/>
              </a:ext>
            </a:extLst>
          </p:cNvPr>
          <p:cNvSpPr/>
          <p:nvPr/>
        </p:nvSpPr>
        <p:spPr bwMode="auto">
          <a:xfrm>
            <a:off x="10617535" y="3122138"/>
            <a:ext cx="600502" cy="6005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7F9AF6B2-30D8-BB42-A27F-A8701C03E59A}"/>
              </a:ext>
              <a:ext uri="{C183D7F6-B498-43B3-948B-1728B52AA6E4}">
                <adec:decorative xmlns:adec="http://schemas.microsoft.com/office/drawing/2017/decorative" val="1"/>
              </a:ext>
            </a:extLst>
          </p:cNvPr>
          <p:cNvSpPr/>
          <p:nvPr/>
        </p:nvSpPr>
        <p:spPr bwMode="auto">
          <a:xfrm>
            <a:off x="11126395" y="4204436"/>
            <a:ext cx="600502" cy="6005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76BA8D47-A8B5-E043-A225-3B477B521D55}"/>
              </a:ext>
              <a:ext uri="{C183D7F6-B498-43B3-948B-1728B52AA6E4}">
                <adec:decorative xmlns:adec="http://schemas.microsoft.com/office/drawing/2017/decorative" val="1"/>
              </a:ext>
            </a:extLst>
          </p:cNvPr>
          <p:cNvSpPr/>
          <p:nvPr/>
        </p:nvSpPr>
        <p:spPr bwMode="auto">
          <a:xfrm>
            <a:off x="9837451" y="5271235"/>
            <a:ext cx="600502" cy="60050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3A83D0C-C35F-CD41-B214-99FD3E532139}"/>
              </a:ext>
              <a:ext uri="{C183D7F6-B498-43B3-948B-1728B52AA6E4}">
                <adec:decorative xmlns:adec="http://schemas.microsoft.com/office/drawing/2017/decorative" val="1"/>
              </a:ext>
            </a:extLst>
          </p:cNvPr>
          <p:cNvGrpSpPr/>
          <p:nvPr/>
        </p:nvGrpSpPr>
        <p:grpSpPr>
          <a:xfrm>
            <a:off x="572769" y="1843687"/>
            <a:ext cx="881271" cy="881271"/>
            <a:chOff x="5508488" y="1781041"/>
            <a:chExt cx="881271" cy="881271"/>
          </a:xfrm>
        </p:grpSpPr>
        <p:sp>
          <p:nvSpPr>
            <p:cNvPr id="7" name="Oval 6">
              <a:extLst>
                <a:ext uri="{FF2B5EF4-FFF2-40B4-BE49-F238E27FC236}">
                  <a16:creationId xmlns:a16="http://schemas.microsoft.com/office/drawing/2014/main" id="{1A2A5A84-3B8A-2846-BC1E-C0F6A573B895}"/>
                </a:ext>
              </a:extLst>
            </p:cNvPr>
            <p:cNvSpPr/>
            <p:nvPr/>
          </p:nvSpPr>
          <p:spPr bwMode="auto">
            <a:xfrm>
              <a:off x="5508488" y="1781041"/>
              <a:ext cx="881271" cy="881271"/>
            </a:xfrm>
            <a:prstGeom prst="ellipse">
              <a:avLst/>
            </a:prstGeom>
            <a:solidFill>
              <a:schemeClr val="accent1"/>
            </a:solidFill>
            <a:ln w="63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9" name="Shield_EA18" title="Icon of a shield">
              <a:extLst>
                <a:ext uri="{FF2B5EF4-FFF2-40B4-BE49-F238E27FC236}">
                  <a16:creationId xmlns:a16="http://schemas.microsoft.com/office/drawing/2014/main" id="{8AEEB027-CA8F-1644-A3B5-92CB28EC7E71}"/>
                </a:ext>
              </a:extLst>
            </p:cNvPr>
            <p:cNvSpPr>
              <a:spLocks noChangeAspect="1"/>
            </p:cNvSpPr>
            <p:nvPr/>
          </p:nvSpPr>
          <p:spPr bwMode="auto">
            <a:xfrm>
              <a:off x="5739224" y="2008759"/>
              <a:ext cx="399965" cy="42583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5" name="Title 1">
            <a:extLst>
              <a:ext uri="{FF2B5EF4-FFF2-40B4-BE49-F238E27FC236}">
                <a16:creationId xmlns:a16="http://schemas.microsoft.com/office/drawing/2014/main" id="{C2B9930F-CDF6-744B-B853-27042E63E4B5}"/>
              </a:ext>
            </a:extLst>
          </p:cNvPr>
          <p:cNvSpPr txBox="1">
            <a:spLocks/>
          </p:cNvSpPr>
          <p:nvPr/>
        </p:nvSpPr>
        <p:spPr>
          <a:xfrm>
            <a:off x="605927" y="1240041"/>
            <a:ext cx="4475120"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Modernize identities and endpoints</a:t>
            </a:r>
          </a:p>
        </p:txBody>
      </p:sp>
      <p:sp>
        <p:nvSpPr>
          <p:cNvPr id="25" name="Title 1">
            <a:extLst>
              <a:ext uri="{FF2B5EF4-FFF2-40B4-BE49-F238E27FC236}">
                <a16:creationId xmlns:a16="http://schemas.microsoft.com/office/drawing/2014/main" id="{03613344-F469-CF43-BBE7-0E148E65CC8E}"/>
              </a:ext>
            </a:extLst>
          </p:cNvPr>
          <p:cNvSpPr txBox="1">
            <a:spLocks/>
          </p:cNvSpPr>
          <p:nvPr/>
        </p:nvSpPr>
        <p:spPr>
          <a:xfrm>
            <a:off x="630426" y="4632556"/>
            <a:ext cx="3819422"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Transform employee experiences</a:t>
            </a:r>
          </a:p>
        </p:txBody>
      </p:sp>
      <p:sp>
        <p:nvSpPr>
          <p:cNvPr id="26" name="Oval 25">
            <a:extLst>
              <a:ext uri="{FF2B5EF4-FFF2-40B4-BE49-F238E27FC236}">
                <a16:creationId xmlns:a16="http://schemas.microsoft.com/office/drawing/2014/main" id="{AE7D97E0-B0AA-9749-B18C-C3F344683162}"/>
              </a:ext>
              <a:ext uri="{C183D7F6-B498-43B3-948B-1728B52AA6E4}">
                <adec:decorative xmlns:adec="http://schemas.microsoft.com/office/drawing/2017/decorative" val="1"/>
              </a:ext>
            </a:extLst>
          </p:cNvPr>
          <p:cNvSpPr/>
          <p:nvPr/>
        </p:nvSpPr>
        <p:spPr bwMode="auto">
          <a:xfrm>
            <a:off x="604192" y="4045497"/>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7" name="Title 1">
            <a:extLst>
              <a:ext uri="{FF2B5EF4-FFF2-40B4-BE49-F238E27FC236}">
                <a16:creationId xmlns:a16="http://schemas.microsoft.com/office/drawing/2014/main" id="{AB593DDF-5FD8-B543-AE8A-8E506D0108C6}"/>
              </a:ext>
            </a:extLst>
          </p:cNvPr>
          <p:cNvSpPr txBox="1">
            <a:spLocks/>
          </p:cNvSpPr>
          <p:nvPr/>
        </p:nvSpPr>
        <p:spPr>
          <a:xfrm>
            <a:off x="630426" y="5896679"/>
            <a:ext cx="4547480"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Customize secure access for all user types</a:t>
            </a:r>
          </a:p>
        </p:txBody>
      </p:sp>
      <p:sp>
        <p:nvSpPr>
          <p:cNvPr id="28" name="Oval 27">
            <a:extLst>
              <a:ext uri="{FF2B5EF4-FFF2-40B4-BE49-F238E27FC236}">
                <a16:creationId xmlns:a16="http://schemas.microsoft.com/office/drawing/2014/main" id="{0A61F7AF-8610-C646-8545-DFACFEC9D8B9}"/>
              </a:ext>
              <a:ext uri="{C183D7F6-B498-43B3-948B-1728B52AA6E4}">
                <adec:decorative xmlns:adec="http://schemas.microsoft.com/office/drawing/2017/decorative" val="1"/>
              </a:ext>
            </a:extLst>
          </p:cNvPr>
          <p:cNvSpPr/>
          <p:nvPr/>
        </p:nvSpPr>
        <p:spPr bwMode="auto">
          <a:xfrm>
            <a:off x="604192" y="5275542"/>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EA00ECCA-0B5E-594B-BFE8-C8CEF53678E2}"/>
              </a:ext>
              <a:ext uri="{C183D7F6-B498-43B3-948B-1728B52AA6E4}">
                <adec:decorative xmlns:adec="http://schemas.microsoft.com/office/drawing/2017/decorative" val="1"/>
              </a:ext>
            </a:extLst>
          </p:cNvPr>
          <p:cNvSpPr/>
          <p:nvPr/>
        </p:nvSpPr>
        <p:spPr bwMode="auto">
          <a:xfrm>
            <a:off x="604192" y="660136"/>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594910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6CE23719-3F4A-CD48-A995-A0C906B27CBF}"/>
              </a:ext>
              <a:ext uri="{C183D7F6-B498-43B3-948B-1728B52AA6E4}">
                <adec:decorative xmlns:adec="http://schemas.microsoft.com/office/drawing/2017/decorative" val="1"/>
              </a:ext>
            </a:extLst>
          </p:cNvPr>
          <p:cNvSpPr/>
          <p:nvPr/>
        </p:nvSpPr>
        <p:spPr bwMode="auto">
          <a:xfrm>
            <a:off x="5394703" y="1789042"/>
            <a:ext cx="6797297" cy="50689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7" name="Title 1">
            <a:extLst>
              <a:ext uri="{FF2B5EF4-FFF2-40B4-BE49-F238E27FC236}">
                <a16:creationId xmlns:a16="http://schemas.microsoft.com/office/drawing/2014/main" id="{5E37DB9E-CBDA-445E-865F-6F86838047FC}"/>
              </a:ext>
            </a:extLst>
          </p:cNvPr>
          <p:cNvSpPr>
            <a:spLocks noGrp="1"/>
          </p:cNvSpPr>
          <p:nvPr>
            <p:ph type="title"/>
          </p:nvPr>
        </p:nvSpPr>
        <p:spPr/>
        <p:txBody>
          <a:bodyPr/>
          <a:lstStyle/>
          <a:p>
            <a:r>
              <a:rPr lang="en-US"/>
              <a:t>Verify user identities with strong authentication</a:t>
            </a:r>
          </a:p>
        </p:txBody>
      </p:sp>
      <p:sp>
        <p:nvSpPr>
          <p:cNvPr id="3" name="Text Placeholder 2">
            <a:extLst>
              <a:ext uri="{FF2B5EF4-FFF2-40B4-BE49-F238E27FC236}">
                <a16:creationId xmlns:a16="http://schemas.microsoft.com/office/drawing/2014/main" id="{71972FA1-E253-F843-9724-31A0E1F465D2}"/>
              </a:ext>
            </a:extLst>
          </p:cNvPr>
          <p:cNvSpPr>
            <a:spLocks noGrp="1"/>
          </p:cNvSpPr>
          <p:nvPr>
            <p:ph type="body" sz="quarter" idx="10"/>
          </p:nvPr>
        </p:nvSpPr>
        <p:spPr/>
        <p:txBody>
          <a:bodyPr/>
          <a:lstStyle/>
          <a:p>
            <a:r>
              <a:rPr lang="en-US"/>
              <a:t>Secure access to resources with multifactor authentication</a:t>
            </a:r>
          </a:p>
        </p:txBody>
      </p:sp>
      <p:sp>
        <p:nvSpPr>
          <p:cNvPr id="200" name="TextBox 199">
            <a:extLst>
              <a:ext uri="{FF2B5EF4-FFF2-40B4-BE49-F238E27FC236}">
                <a16:creationId xmlns:a16="http://schemas.microsoft.com/office/drawing/2014/main" id="{9B7A235D-D7A8-4BDB-97A5-9D66570DA680}"/>
              </a:ext>
              <a:ext uri="{C183D7F6-B498-43B3-948B-1728B52AA6E4}">
                <adec:decorative xmlns:adec="http://schemas.microsoft.com/office/drawing/2017/decorative" val="1"/>
              </a:ext>
            </a:extLst>
          </p:cNvPr>
          <p:cNvSpPr txBox="1"/>
          <p:nvPr/>
        </p:nvSpPr>
        <p:spPr>
          <a:xfrm>
            <a:off x="6831783" y="3703860"/>
            <a:ext cx="943093" cy="369332"/>
          </a:xfrm>
          <a:prstGeom prst="rect">
            <a:avLst/>
          </a:prstGeom>
          <a:noFill/>
        </p:spPr>
        <p:txBody>
          <a:bodyPr wrap="square" lIns="0" tIns="0" rIns="0" bIns="0" rtlCol="0">
            <a:spAutoFit/>
          </a:bodyPr>
          <a:lstStyle/>
          <a:p>
            <a:pPr algn="ctr" defTabSz="914262">
              <a:defRPr/>
            </a:pPr>
            <a:r>
              <a:rPr lang="en-US" sz="1200">
                <a:gradFill>
                  <a:gsLst>
                    <a:gs pos="0">
                      <a:srgbClr val="282828"/>
                    </a:gs>
                    <a:gs pos="100000">
                      <a:srgbClr val="282828"/>
                    </a:gs>
                  </a:gsLst>
                  <a:lin ang="5400000" scaled="1"/>
                </a:gradFill>
              </a:rPr>
              <a:t>Microsoft</a:t>
            </a:r>
          </a:p>
          <a:p>
            <a:pPr algn="ctr" defTabSz="914262">
              <a:defRPr/>
            </a:pPr>
            <a:r>
              <a:rPr lang="en-US" sz="1200">
                <a:gradFill>
                  <a:gsLst>
                    <a:gs pos="0">
                      <a:srgbClr val="282828"/>
                    </a:gs>
                    <a:gs pos="100000">
                      <a:srgbClr val="282828"/>
                    </a:gs>
                  </a:gsLst>
                  <a:lin ang="5400000" scaled="1"/>
                </a:gradFill>
              </a:rPr>
              <a:t>Authenticator</a:t>
            </a:r>
          </a:p>
        </p:txBody>
      </p:sp>
      <p:sp>
        <p:nvSpPr>
          <p:cNvPr id="201" name="TextBox 200">
            <a:extLst>
              <a:ext uri="{FF2B5EF4-FFF2-40B4-BE49-F238E27FC236}">
                <a16:creationId xmlns:a16="http://schemas.microsoft.com/office/drawing/2014/main" id="{ED8285DC-35FB-414C-B373-00C253827607}"/>
              </a:ext>
              <a:ext uri="{C183D7F6-B498-43B3-948B-1728B52AA6E4}">
                <adec:decorative xmlns:adec="http://schemas.microsoft.com/office/drawing/2017/decorative" val="1"/>
              </a:ext>
            </a:extLst>
          </p:cNvPr>
          <p:cNvSpPr txBox="1"/>
          <p:nvPr/>
        </p:nvSpPr>
        <p:spPr>
          <a:xfrm>
            <a:off x="7911470" y="3704077"/>
            <a:ext cx="858129" cy="369332"/>
          </a:xfrm>
          <a:prstGeom prst="rect">
            <a:avLst/>
          </a:prstGeom>
          <a:noFill/>
        </p:spPr>
        <p:txBody>
          <a:bodyPr wrap="square" lIns="0" tIns="0" rIns="0" bIns="0" rtlCol="0">
            <a:spAutoFit/>
          </a:bodyPr>
          <a:lstStyle/>
          <a:p>
            <a:pPr algn="ctr" defTabSz="914262">
              <a:defRPr/>
            </a:pPr>
            <a:r>
              <a:rPr lang="en-US" sz="1200">
                <a:gradFill>
                  <a:gsLst>
                    <a:gs pos="0">
                      <a:srgbClr val="282828"/>
                    </a:gs>
                    <a:gs pos="100000">
                      <a:srgbClr val="282828"/>
                    </a:gs>
                  </a:gsLst>
                  <a:lin ang="5400000" scaled="1"/>
                </a:gradFill>
              </a:rPr>
              <a:t>Windows Hello</a:t>
            </a:r>
          </a:p>
        </p:txBody>
      </p:sp>
      <p:sp>
        <p:nvSpPr>
          <p:cNvPr id="202" name="TextBox 201">
            <a:extLst>
              <a:ext uri="{FF2B5EF4-FFF2-40B4-BE49-F238E27FC236}">
                <a16:creationId xmlns:a16="http://schemas.microsoft.com/office/drawing/2014/main" id="{745E75F9-EC9A-4A6B-8719-5B215CF86DBB}"/>
              </a:ext>
              <a:ext uri="{C183D7F6-B498-43B3-948B-1728B52AA6E4}">
                <adec:decorative xmlns:adec="http://schemas.microsoft.com/office/drawing/2017/decorative" val="1"/>
              </a:ext>
            </a:extLst>
          </p:cNvPr>
          <p:cNvSpPr txBox="1"/>
          <p:nvPr/>
        </p:nvSpPr>
        <p:spPr>
          <a:xfrm>
            <a:off x="8906193" y="3704077"/>
            <a:ext cx="858129" cy="369332"/>
          </a:xfrm>
          <a:prstGeom prst="rect">
            <a:avLst/>
          </a:prstGeom>
          <a:noFill/>
        </p:spPr>
        <p:txBody>
          <a:bodyPr wrap="square" lIns="0" tIns="0" rIns="0" bIns="0" rtlCol="0">
            <a:spAutoFit/>
          </a:bodyPr>
          <a:lstStyle/>
          <a:p>
            <a:pPr algn="ctr" defTabSz="914262">
              <a:defRPr/>
            </a:pPr>
            <a:r>
              <a:rPr lang="en-US" sz="1200">
                <a:gradFill>
                  <a:gsLst>
                    <a:gs pos="0">
                      <a:srgbClr val="282828"/>
                    </a:gs>
                    <a:gs pos="100000">
                      <a:srgbClr val="282828"/>
                    </a:gs>
                  </a:gsLst>
                  <a:lin ang="5400000" scaled="1"/>
                </a:gradFill>
              </a:rPr>
              <a:t>FIDO2 Security key </a:t>
            </a:r>
          </a:p>
        </p:txBody>
      </p:sp>
      <p:sp>
        <p:nvSpPr>
          <p:cNvPr id="203" name="TextBox 202">
            <a:extLst>
              <a:ext uri="{FF2B5EF4-FFF2-40B4-BE49-F238E27FC236}">
                <a16:creationId xmlns:a16="http://schemas.microsoft.com/office/drawing/2014/main" id="{19AFB903-5658-4918-B480-5885DFCC94A4}"/>
              </a:ext>
              <a:ext uri="{C183D7F6-B498-43B3-948B-1728B52AA6E4}">
                <adec:decorative xmlns:adec="http://schemas.microsoft.com/office/drawing/2017/decorative" val="1"/>
              </a:ext>
            </a:extLst>
          </p:cNvPr>
          <p:cNvSpPr txBox="1"/>
          <p:nvPr/>
        </p:nvSpPr>
        <p:spPr>
          <a:xfrm>
            <a:off x="9900917" y="3698399"/>
            <a:ext cx="858129" cy="184666"/>
          </a:xfrm>
          <a:prstGeom prst="rect">
            <a:avLst/>
          </a:prstGeom>
          <a:noFill/>
        </p:spPr>
        <p:txBody>
          <a:bodyPr wrap="square" lIns="0" tIns="0" rIns="0" bIns="0" rtlCol="0">
            <a:spAutoFit/>
          </a:bodyPr>
          <a:lstStyle/>
          <a:p>
            <a:pPr algn="ctr" defTabSz="914262">
              <a:defRPr/>
            </a:pPr>
            <a:r>
              <a:rPr lang="en-US" sz="1200">
                <a:gradFill>
                  <a:gsLst>
                    <a:gs pos="0">
                      <a:srgbClr val="282828"/>
                    </a:gs>
                    <a:gs pos="100000">
                      <a:srgbClr val="282828"/>
                    </a:gs>
                  </a:gsLst>
                  <a:lin ang="5400000" scaled="1"/>
                </a:gradFill>
              </a:rPr>
              <a:t>Biometrics</a:t>
            </a:r>
          </a:p>
        </p:txBody>
      </p:sp>
      <p:sp>
        <p:nvSpPr>
          <p:cNvPr id="204" name="TextBox 203">
            <a:extLst>
              <a:ext uri="{FF2B5EF4-FFF2-40B4-BE49-F238E27FC236}">
                <a16:creationId xmlns:a16="http://schemas.microsoft.com/office/drawing/2014/main" id="{D6B62ACA-8F92-41B2-B84A-F6869529CB86}"/>
              </a:ext>
              <a:ext uri="{C183D7F6-B498-43B3-948B-1728B52AA6E4}">
                <adec:decorative xmlns:adec="http://schemas.microsoft.com/office/drawing/2017/decorative" val="1"/>
              </a:ext>
            </a:extLst>
          </p:cNvPr>
          <p:cNvSpPr txBox="1"/>
          <p:nvPr/>
        </p:nvSpPr>
        <p:spPr>
          <a:xfrm>
            <a:off x="6799828" y="5557496"/>
            <a:ext cx="922037" cy="369332"/>
          </a:xfrm>
          <a:prstGeom prst="rect">
            <a:avLst/>
          </a:prstGeom>
          <a:noFill/>
        </p:spPr>
        <p:txBody>
          <a:bodyPr wrap="square" lIns="0" tIns="0" rIns="0" bIns="0" rtlCol="0">
            <a:spAutoFit/>
          </a:bodyPr>
          <a:lstStyle/>
          <a:p>
            <a:pPr algn="ctr" defTabSz="914262">
              <a:defRPr/>
            </a:pPr>
            <a:r>
              <a:rPr lang="en-US" sz="1200">
                <a:gradFill>
                  <a:gsLst>
                    <a:gs pos="0">
                      <a:srgbClr val="282828"/>
                    </a:gs>
                    <a:gs pos="100000">
                      <a:srgbClr val="282828"/>
                    </a:gs>
                  </a:gsLst>
                  <a:lin ang="5400000" scaled="1"/>
                </a:gradFill>
              </a:rPr>
              <a:t>Push notification</a:t>
            </a:r>
          </a:p>
        </p:txBody>
      </p:sp>
      <p:sp>
        <p:nvSpPr>
          <p:cNvPr id="205" name="TextBox 204">
            <a:extLst>
              <a:ext uri="{FF2B5EF4-FFF2-40B4-BE49-F238E27FC236}">
                <a16:creationId xmlns:a16="http://schemas.microsoft.com/office/drawing/2014/main" id="{85DC3F21-C7F0-4D11-A15D-E280E86E9E66}"/>
              </a:ext>
              <a:ext uri="{C183D7F6-B498-43B3-948B-1728B52AA6E4}">
                <adec:decorative xmlns:adec="http://schemas.microsoft.com/office/drawing/2017/decorative" val="1"/>
              </a:ext>
            </a:extLst>
          </p:cNvPr>
          <p:cNvSpPr txBox="1"/>
          <p:nvPr/>
        </p:nvSpPr>
        <p:spPr>
          <a:xfrm>
            <a:off x="7819744" y="5557496"/>
            <a:ext cx="964397" cy="369332"/>
          </a:xfrm>
          <a:prstGeom prst="rect">
            <a:avLst/>
          </a:prstGeom>
          <a:noFill/>
        </p:spPr>
        <p:txBody>
          <a:bodyPr wrap="square" lIns="0" tIns="0" rIns="0" bIns="0" rtlCol="0">
            <a:spAutoFit/>
          </a:bodyPr>
          <a:lstStyle/>
          <a:p>
            <a:pPr algn="ctr" defTabSz="914262">
              <a:defRPr/>
            </a:pPr>
            <a:r>
              <a:rPr lang="en-US" sz="1200">
                <a:gradFill>
                  <a:gsLst>
                    <a:gs pos="0">
                      <a:srgbClr val="282828"/>
                    </a:gs>
                    <a:gs pos="100000">
                      <a:srgbClr val="282828"/>
                    </a:gs>
                  </a:gsLst>
                  <a:lin ang="5400000" scaled="1"/>
                </a:gradFill>
              </a:rPr>
              <a:t>Soft </a:t>
            </a:r>
            <a:br>
              <a:rPr lang="en-US" sz="1200">
                <a:gradFill>
                  <a:gsLst>
                    <a:gs pos="0">
                      <a:srgbClr val="282828"/>
                    </a:gs>
                    <a:gs pos="100000">
                      <a:srgbClr val="282828"/>
                    </a:gs>
                  </a:gsLst>
                  <a:lin ang="5400000" scaled="1"/>
                </a:gradFill>
              </a:rPr>
            </a:br>
            <a:r>
              <a:rPr lang="en-US" sz="1200">
                <a:gradFill>
                  <a:gsLst>
                    <a:gs pos="0">
                      <a:srgbClr val="282828"/>
                    </a:gs>
                    <a:gs pos="100000">
                      <a:srgbClr val="282828"/>
                    </a:gs>
                  </a:gsLst>
                  <a:lin ang="5400000" scaled="1"/>
                </a:gradFill>
              </a:rPr>
              <a:t>tokens OTP</a:t>
            </a:r>
          </a:p>
        </p:txBody>
      </p:sp>
      <p:sp>
        <p:nvSpPr>
          <p:cNvPr id="206" name="TextBox 205">
            <a:extLst>
              <a:ext uri="{FF2B5EF4-FFF2-40B4-BE49-F238E27FC236}">
                <a16:creationId xmlns:a16="http://schemas.microsoft.com/office/drawing/2014/main" id="{D2BFC384-3E51-40DE-9650-3B5117B7D0C6}"/>
              </a:ext>
              <a:ext uri="{C183D7F6-B498-43B3-948B-1728B52AA6E4}">
                <adec:decorative xmlns:adec="http://schemas.microsoft.com/office/drawing/2017/decorative" val="1"/>
              </a:ext>
            </a:extLst>
          </p:cNvPr>
          <p:cNvSpPr txBox="1"/>
          <p:nvPr/>
        </p:nvSpPr>
        <p:spPr>
          <a:xfrm>
            <a:off x="8819052" y="5557496"/>
            <a:ext cx="1082096" cy="369332"/>
          </a:xfrm>
          <a:prstGeom prst="rect">
            <a:avLst/>
          </a:prstGeom>
          <a:noFill/>
        </p:spPr>
        <p:txBody>
          <a:bodyPr wrap="square" lIns="0" tIns="0" rIns="0" bIns="0" rtlCol="0">
            <a:spAutoFit/>
          </a:bodyPr>
          <a:lstStyle/>
          <a:p>
            <a:pPr algn="ctr" defTabSz="914262">
              <a:defRPr/>
            </a:pPr>
            <a:r>
              <a:rPr lang="en-US" sz="1200">
                <a:gradFill>
                  <a:gsLst>
                    <a:gs pos="0">
                      <a:srgbClr val="282828"/>
                    </a:gs>
                    <a:gs pos="100000">
                      <a:srgbClr val="282828"/>
                    </a:gs>
                  </a:gsLst>
                  <a:lin ang="5400000" scaled="1"/>
                </a:gradFill>
              </a:rPr>
              <a:t>Hard </a:t>
            </a:r>
            <a:br>
              <a:rPr lang="en-US" sz="1200">
                <a:gradFill>
                  <a:gsLst>
                    <a:gs pos="0">
                      <a:srgbClr val="282828"/>
                    </a:gs>
                    <a:gs pos="100000">
                      <a:srgbClr val="282828"/>
                    </a:gs>
                  </a:gsLst>
                  <a:lin ang="5400000" scaled="1"/>
                </a:gradFill>
              </a:rPr>
            </a:br>
            <a:r>
              <a:rPr lang="en-US" sz="1200">
                <a:gradFill>
                  <a:gsLst>
                    <a:gs pos="0">
                      <a:srgbClr val="282828"/>
                    </a:gs>
                    <a:gs pos="100000">
                      <a:srgbClr val="282828"/>
                    </a:gs>
                  </a:gsLst>
                  <a:lin ang="5400000" scaled="1"/>
                </a:gradFill>
              </a:rPr>
              <a:t>tokens OTP</a:t>
            </a:r>
          </a:p>
        </p:txBody>
      </p:sp>
      <p:sp>
        <p:nvSpPr>
          <p:cNvPr id="207" name="TextBox 206">
            <a:extLst>
              <a:ext uri="{FF2B5EF4-FFF2-40B4-BE49-F238E27FC236}">
                <a16:creationId xmlns:a16="http://schemas.microsoft.com/office/drawing/2014/main" id="{33C3054E-4C04-4CA8-98DE-3D2E86592A67}"/>
              </a:ext>
              <a:ext uri="{C183D7F6-B498-43B3-948B-1728B52AA6E4}">
                <adec:decorative xmlns:adec="http://schemas.microsoft.com/office/drawing/2017/decorative" val="1"/>
              </a:ext>
            </a:extLst>
          </p:cNvPr>
          <p:cNvSpPr txBox="1"/>
          <p:nvPr/>
        </p:nvSpPr>
        <p:spPr>
          <a:xfrm>
            <a:off x="9847782" y="5557496"/>
            <a:ext cx="964397" cy="369332"/>
          </a:xfrm>
          <a:prstGeom prst="rect">
            <a:avLst/>
          </a:prstGeom>
          <a:noFill/>
        </p:spPr>
        <p:txBody>
          <a:bodyPr wrap="square" lIns="0" tIns="0" rIns="0" bIns="0" rtlCol="0">
            <a:spAutoFit/>
          </a:bodyPr>
          <a:lstStyle/>
          <a:p>
            <a:pPr algn="ctr" defTabSz="914262">
              <a:defRPr/>
            </a:pPr>
            <a:r>
              <a:rPr lang="en-US" sz="1200">
                <a:gradFill>
                  <a:gsLst>
                    <a:gs pos="0">
                      <a:srgbClr val="282828"/>
                    </a:gs>
                    <a:gs pos="100000">
                      <a:srgbClr val="282828"/>
                    </a:gs>
                  </a:gsLst>
                  <a:lin ang="5400000" scaled="1"/>
                </a:gradFill>
              </a:rPr>
              <a:t>SMS, </a:t>
            </a:r>
            <a:br>
              <a:rPr lang="en-US" sz="1200">
                <a:gradFill>
                  <a:gsLst>
                    <a:gs pos="0">
                      <a:srgbClr val="282828"/>
                    </a:gs>
                    <a:gs pos="100000">
                      <a:srgbClr val="282828"/>
                    </a:gs>
                  </a:gsLst>
                  <a:lin ang="5400000" scaled="1"/>
                </a:gradFill>
              </a:rPr>
            </a:br>
            <a:r>
              <a:rPr lang="en-US" sz="1200">
                <a:gradFill>
                  <a:gsLst>
                    <a:gs pos="0">
                      <a:srgbClr val="282828"/>
                    </a:gs>
                    <a:gs pos="100000">
                      <a:srgbClr val="282828"/>
                    </a:gs>
                  </a:gsLst>
                  <a:lin ang="5400000" scaled="1"/>
                </a:gradFill>
              </a:rPr>
              <a:t>voice</a:t>
            </a:r>
          </a:p>
        </p:txBody>
      </p:sp>
      <p:grpSp>
        <p:nvGrpSpPr>
          <p:cNvPr id="208" name="Group 207">
            <a:extLst>
              <a:ext uri="{FF2B5EF4-FFF2-40B4-BE49-F238E27FC236}">
                <a16:creationId xmlns:a16="http://schemas.microsoft.com/office/drawing/2014/main" id="{86E22AB7-8D03-4F9B-96DD-01F7C5C3FD0A}"/>
              </a:ext>
              <a:ext uri="{C183D7F6-B498-43B3-948B-1728B52AA6E4}">
                <adec:decorative xmlns:adec="http://schemas.microsoft.com/office/drawing/2017/decorative" val="1"/>
              </a:ext>
            </a:extLst>
          </p:cNvPr>
          <p:cNvGrpSpPr/>
          <p:nvPr/>
        </p:nvGrpSpPr>
        <p:grpSpPr>
          <a:xfrm>
            <a:off x="6636972" y="2516300"/>
            <a:ext cx="4267200" cy="1878232"/>
            <a:chOff x="4145179" y="2228806"/>
            <a:chExt cx="4352766" cy="1915894"/>
          </a:xfrm>
        </p:grpSpPr>
        <p:sp>
          <p:nvSpPr>
            <p:cNvPr id="209" name="Rectangle 208">
              <a:extLst>
                <a:ext uri="{FF2B5EF4-FFF2-40B4-BE49-F238E27FC236}">
                  <a16:creationId xmlns:a16="http://schemas.microsoft.com/office/drawing/2014/main" id="{94012778-B7B0-45B0-A7C9-B50529E02A8B}"/>
                </a:ext>
              </a:extLst>
            </p:cNvPr>
            <p:cNvSpPr/>
            <p:nvPr/>
          </p:nvSpPr>
          <p:spPr bwMode="auto">
            <a:xfrm>
              <a:off x="4145179" y="2407535"/>
              <a:ext cx="4352766" cy="1737165"/>
            </a:xfrm>
            <a:prstGeom prst="rect">
              <a:avLst/>
            </a:prstGeom>
            <a:no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43A92121-42D0-4EA6-A022-C09A2ABD0D20}"/>
                </a:ext>
              </a:extLst>
            </p:cNvPr>
            <p:cNvSpPr/>
            <p:nvPr/>
          </p:nvSpPr>
          <p:spPr>
            <a:xfrm>
              <a:off x="4500024" y="2228806"/>
              <a:ext cx="3643075" cy="345343"/>
            </a:xfrm>
            <a:prstGeom prst="rect">
              <a:avLst/>
            </a:prstGeom>
            <a:solidFill>
              <a:schemeClr val="bg2"/>
            </a:solidFill>
          </p:spPr>
          <p:txBody>
            <a:bodyPr wrap="square">
              <a:spAutoFit/>
            </a:bodyPr>
            <a:lstStyle/>
            <a:p>
              <a:pPr algn="ctr" defTabSz="914262" fontAlgn="base">
                <a:spcBef>
                  <a:spcPct val="0"/>
                </a:spcBef>
                <a:spcAft>
                  <a:spcPct val="0"/>
                </a:spcAft>
                <a:defRPr/>
              </a:pP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Including </a:t>
              </a:r>
              <a:r>
                <a:rPr lang="en-US" sz="1600" kern="0" err="1">
                  <a:ln w="3175">
                    <a:noFill/>
                  </a:ln>
                  <a:gradFill>
                    <a:gsLst>
                      <a:gs pos="0">
                        <a:srgbClr val="282828"/>
                      </a:gs>
                      <a:gs pos="100000">
                        <a:srgbClr val="282828"/>
                      </a:gs>
                    </a:gsLst>
                    <a:lin ang="5400000" scaled="0"/>
                  </a:gradFill>
                  <a:latin typeface="Segoe UI Semibold"/>
                  <a:cs typeface="Segoe UI Semilight" panose="020B0402040204020203" pitchFamily="34" charset="0"/>
                </a:rPr>
                <a:t>passwordless</a:t>
              </a:r>
              <a:r>
                <a:rPr lang="en-US" sz="1600" kern="0">
                  <a:ln w="3175">
                    <a:noFill/>
                  </a:ln>
                  <a:gradFill>
                    <a:gsLst>
                      <a:gs pos="0">
                        <a:srgbClr val="282828"/>
                      </a:gs>
                      <a:gs pos="100000">
                        <a:srgbClr val="282828"/>
                      </a:gs>
                    </a:gsLst>
                    <a:lin ang="5400000" scaled="0"/>
                  </a:gradFill>
                  <a:latin typeface="Segoe UI Semibold"/>
                  <a:cs typeface="Segoe UI Semilight" panose="020B0402040204020203" pitchFamily="34" charset="0"/>
                </a:rPr>
                <a:t> technology</a:t>
              </a:r>
            </a:p>
          </p:txBody>
        </p:sp>
      </p:grpSp>
      <p:grpSp>
        <p:nvGrpSpPr>
          <p:cNvPr id="211" name="Group 210">
            <a:extLst>
              <a:ext uri="{FF2B5EF4-FFF2-40B4-BE49-F238E27FC236}">
                <a16:creationId xmlns:a16="http://schemas.microsoft.com/office/drawing/2014/main" id="{FB66E4A9-89E0-40FC-872F-9D0E620A47E0}"/>
              </a:ext>
              <a:ext uri="{C183D7F6-B498-43B3-948B-1728B52AA6E4}">
                <adec:decorative xmlns:adec="http://schemas.microsoft.com/office/drawing/2017/decorative" val="1"/>
              </a:ext>
            </a:extLst>
          </p:cNvPr>
          <p:cNvGrpSpPr/>
          <p:nvPr/>
        </p:nvGrpSpPr>
        <p:grpSpPr>
          <a:xfrm>
            <a:off x="8017913" y="4817830"/>
            <a:ext cx="568058" cy="568058"/>
            <a:chOff x="5321307" y="4535250"/>
            <a:chExt cx="568058" cy="568058"/>
          </a:xfrm>
        </p:grpSpPr>
        <p:sp>
          <p:nvSpPr>
            <p:cNvPr id="212" name="Oval 211">
              <a:extLst>
                <a:ext uri="{FF2B5EF4-FFF2-40B4-BE49-F238E27FC236}">
                  <a16:creationId xmlns:a16="http://schemas.microsoft.com/office/drawing/2014/main" id="{F200B237-ACA5-41FF-8FCC-F3B7A2AA9EF8}"/>
                </a:ext>
              </a:extLst>
            </p:cNvPr>
            <p:cNvSpPr/>
            <p:nvPr/>
          </p:nvSpPr>
          <p:spPr bwMode="auto">
            <a:xfrm>
              <a:off x="5321307" y="4535250"/>
              <a:ext cx="568058" cy="5680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213" name="Group 212">
              <a:extLst>
                <a:ext uri="{FF2B5EF4-FFF2-40B4-BE49-F238E27FC236}">
                  <a16:creationId xmlns:a16="http://schemas.microsoft.com/office/drawing/2014/main" id="{BC9743DE-E441-4008-850C-F5FA2339B7B0}"/>
                </a:ext>
                <a:ext uri="{C183D7F6-B498-43B3-948B-1728B52AA6E4}">
                  <adec:decorative xmlns:adec="http://schemas.microsoft.com/office/drawing/2017/decorative" val="1"/>
                </a:ext>
              </a:extLst>
            </p:cNvPr>
            <p:cNvGrpSpPr/>
            <p:nvPr/>
          </p:nvGrpSpPr>
          <p:grpSpPr>
            <a:xfrm>
              <a:off x="5450472" y="4705594"/>
              <a:ext cx="309728" cy="227370"/>
              <a:chOff x="5382088" y="4567816"/>
              <a:chExt cx="403391" cy="296127"/>
            </a:xfrm>
          </p:grpSpPr>
          <p:grpSp>
            <p:nvGrpSpPr>
              <p:cNvPr id="214" name="Group 213">
                <a:extLst>
                  <a:ext uri="{FF2B5EF4-FFF2-40B4-BE49-F238E27FC236}">
                    <a16:creationId xmlns:a16="http://schemas.microsoft.com/office/drawing/2014/main" id="{44DC0618-7276-4120-98DD-85B65C4A9F6C}"/>
                  </a:ext>
                  <a:ext uri="{C183D7F6-B498-43B3-948B-1728B52AA6E4}">
                    <adec:decorative xmlns:adec="http://schemas.microsoft.com/office/drawing/2017/decorative" val="1"/>
                  </a:ext>
                </a:extLst>
              </p:cNvPr>
              <p:cNvGrpSpPr/>
              <p:nvPr/>
            </p:nvGrpSpPr>
            <p:grpSpPr>
              <a:xfrm flipV="1">
                <a:off x="5408172" y="4683894"/>
                <a:ext cx="351223" cy="45719"/>
                <a:chOff x="5262374" y="4893552"/>
                <a:chExt cx="352678" cy="45719"/>
              </a:xfrm>
              <a:solidFill>
                <a:schemeClr val="tx1"/>
              </a:solidFill>
            </p:grpSpPr>
            <p:sp>
              <p:nvSpPr>
                <p:cNvPr id="216" name="Rectangle 215">
                  <a:extLst>
                    <a:ext uri="{FF2B5EF4-FFF2-40B4-BE49-F238E27FC236}">
                      <a16:creationId xmlns:a16="http://schemas.microsoft.com/office/drawing/2014/main" id="{8C568431-D3CF-45B6-B599-320B71FDB678}"/>
                    </a:ext>
                  </a:extLst>
                </p:cNvPr>
                <p:cNvSpPr/>
                <p:nvPr/>
              </p:nvSpPr>
              <p:spPr bwMode="auto">
                <a:xfrm>
                  <a:off x="5262374" y="4893552"/>
                  <a:ext cx="18288" cy="4571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3637B368-A266-4C78-9E7B-445F3883D835}"/>
                    </a:ext>
                  </a:extLst>
                </p:cNvPr>
                <p:cNvSpPr/>
                <p:nvPr/>
              </p:nvSpPr>
              <p:spPr bwMode="auto">
                <a:xfrm>
                  <a:off x="5329252" y="4893552"/>
                  <a:ext cx="18288" cy="4571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4BD3319E-DB29-4800-8180-9DC1EC563716}"/>
                    </a:ext>
                  </a:extLst>
                </p:cNvPr>
                <p:cNvSpPr/>
                <p:nvPr/>
              </p:nvSpPr>
              <p:spPr bwMode="auto">
                <a:xfrm>
                  <a:off x="5396130" y="4893552"/>
                  <a:ext cx="18288" cy="4571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715A9AB4-8CC6-4FCD-BE7E-4469F56E7374}"/>
                    </a:ext>
                  </a:extLst>
                </p:cNvPr>
                <p:cNvSpPr/>
                <p:nvPr/>
              </p:nvSpPr>
              <p:spPr bwMode="auto">
                <a:xfrm>
                  <a:off x="5463008" y="4893552"/>
                  <a:ext cx="18288" cy="4571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Rectangle 219">
                  <a:extLst>
                    <a:ext uri="{FF2B5EF4-FFF2-40B4-BE49-F238E27FC236}">
                      <a16:creationId xmlns:a16="http://schemas.microsoft.com/office/drawing/2014/main" id="{7A8E0666-9A6A-47BE-9D22-9AC1A8F48DA8}"/>
                    </a:ext>
                  </a:extLst>
                </p:cNvPr>
                <p:cNvSpPr/>
                <p:nvPr/>
              </p:nvSpPr>
              <p:spPr bwMode="auto">
                <a:xfrm>
                  <a:off x="5529886" y="4893552"/>
                  <a:ext cx="18288" cy="4571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D5F72149-FB85-4CA8-99BF-72E4F35C4E95}"/>
                    </a:ext>
                  </a:extLst>
                </p:cNvPr>
                <p:cNvSpPr/>
                <p:nvPr/>
              </p:nvSpPr>
              <p:spPr bwMode="auto">
                <a:xfrm>
                  <a:off x="5596764" y="4893552"/>
                  <a:ext cx="18288" cy="4571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5" name="Tablet_E70A">
                <a:extLst>
                  <a:ext uri="{FF2B5EF4-FFF2-40B4-BE49-F238E27FC236}">
                    <a16:creationId xmlns:a16="http://schemas.microsoft.com/office/drawing/2014/main" id="{DD1285C2-5B14-49AB-943E-466C0F626237}"/>
                  </a:ext>
                </a:extLst>
              </p:cNvPr>
              <p:cNvSpPr>
                <a:spLocks noChangeAspect="1" noEditPoints="1"/>
              </p:cNvSpPr>
              <p:nvPr/>
            </p:nvSpPr>
            <p:spPr bwMode="auto">
              <a:xfrm>
                <a:off x="5382088" y="4567816"/>
                <a:ext cx="403391" cy="29612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endParaRPr>
              </a:p>
            </p:txBody>
          </p:sp>
        </p:grpSp>
      </p:grpSp>
      <p:grpSp>
        <p:nvGrpSpPr>
          <p:cNvPr id="222" name="Group 221">
            <a:extLst>
              <a:ext uri="{FF2B5EF4-FFF2-40B4-BE49-F238E27FC236}">
                <a16:creationId xmlns:a16="http://schemas.microsoft.com/office/drawing/2014/main" id="{6B90AAD9-B2CF-4A0F-8A9B-F5779ABE6977}"/>
              </a:ext>
              <a:ext uri="{C183D7F6-B498-43B3-948B-1728B52AA6E4}">
                <adec:decorative xmlns:adec="http://schemas.microsoft.com/office/drawing/2017/decorative" val="1"/>
              </a:ext>
            </a:extLst>
          </p:cNvPr>
          <p:cNvGrpSpPr/>
          <p:nvPr/>
        </p:nvGrpSpPr>
        <p:grpSpPr>
          <a:xfrm>
            <a:off x="10045951" y="4817830"/>
            <a:ext cx="568058" cy="568058"/>
            <a:chOff x="7371379" y="4535250"/>
            <a:chExt cx="568058" cy="568058"/>
          </a:xfrm>
        </p:grpSpPr>
        <p:sp>
          <p:nvSpPr>
            <p:cNvPr id="223" name="Oval 222">
              <a:extLst>
                <a:ext uri="{FF2B5EF4-FFF2-40B4-BE49-F238E27FC236}">
                  <a16:creationId xmlns:a16="http://schemas.microsoft.com/office/drawing/2014/main" id="{F34124A8-FE75-45E7-B2CB-589B4235D297}"/>
                </a:ext>
              </a:extLst>
            </p:cNvPr>
            <p:cNvSpPr/>
            <p:nvPr/>
          </p:nvSpPr>
          <p:spPr bwMode="auto">
            <a:xfrm>
              <a:off x="7371379" y="4535250"/>
              <a:ext cx="568058" cy="5680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24" name="speech_2">
              <a:extLst>
                <a:ext uri="{FF2B5EF4-FFF2-40B4-BE49-F238E27FC236}">
                  <a16:creationId xmlns:a16="http://schemas.microsoft.com/office/drawing/2014/main" id="{41B9DC9C-5A6E-4052-B2D7-2F0C26260850}"/>
                </a:ext>
                <a:ext uri="{C183D7F6-B498-43B3-948B-1728B52AA6E4}">
                  <adec:decorative xmlns:adec="http://schemas.microsoft.com/office/drawing/2017/decorative" val="1"/>
                </a:ext>
              </a:extLst>
            </p:cNvPr>
            <p:cNvSpPr>
              <a:spLocks noChangeAspect="1" noEditPoints="1"/>
            </p:cNvSpPr>
            <p:nvPr/>
          </p:nvSpPr>
          <p:spPr bwMode="auto">
            <a:xfrm>
              <a:off x="7515408" y="4694907"/>
              <a:ext cx="280000" cy="24874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225" name="Group 224">
            <a:extLst>
              <a:ext uri="{FF2B5EF4-FFF2-40B4-BE49-F238E27FC236}">
                <a16:creationId xmlns:a16="http://schemas.microsoft.com/office/drawing/2014/main" id="{7E5F35A6-1993-4B71-8409-BFD8B4D07129}"/>
              </a:ext>
              <a:ext uri="{C183D7F6-B498-43B3-948B-1728B52AA6E4}">
                <adec:decorative xmlns:adec="http://schemas.microsoft.com/office/drawing/2017/decorative" val="1"/>
              </a:ext>
            </a:extLst>
          </p:cNvPr>
          <p:cNvGrpSpPr/>
          <p:nvPr/>
        </p:nvGrpSpPr>
        <p:grpSpPr>
          <a:xfrm>
            <a:off x="6976817" y="4817830"/>
            <a:ext cx="568058" cy="568058"/>
            <a:chOff x="4302245" y="4535250"/>
            <a:chExt cx="568058" cy="568058"/>
          </a:xfrm>
        </p:grpSpPr>
        <p:sp>
          <p:nvSpPr>
            <p:cNvPr id="226" name="Oval 225">
              <a:extLst>
                <a:ext uri="{FF2B5EF4-FFF2-40B4-BE49-F238E27FC236}">
                  <a16:creationId xmlns:a16="http://schemas.microsoft.com/office/drawing/2014/main" id="{78001713-CA22-4229-9B68-C36EBEC4BDD6}"/>
                </a:ext>
              </a:extLst>
            </p:cNvPr>
            <p:cNvSpPr/>
            <p:nvPr/>
          </p:nvSpPr>
          <p:spPr bwMode="auto">
            <a:xfrm>
              <a:off x="4302245" y="4535250"/>
              <a:ext cx="568058" cy="5680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8D7726DE-C3C6-48C8-8773-9F01D8DA018F}"/>
                </a:ext>
                <a:ext uri="{C183D7F6-B498-43B3-948B-1728B52AA6E4}">
                  <adec:decorative xmlns:adec="http://schemas.microsoft.com/office/drawing/2017/decorative" val="1"/>
                </a:ext>
              </a:extLst>
            </p:cNvPr>
            <p:cNvGrpSpPr/>
            <p:nvPr/>
          </p:nvGrpSpPr>
          <p:grpSpPr>
            <a:xfrm>
              <a:off x="4503667" y="4681622"/>
              <a:ext cx="165215" cy="275314"/>
              <a:chOff x="4736058" y="3942598"/>
              <a:chExt cx="215177" cy="358570"/>
            </a:xfrm>
          </p:grpSpPr>
          <p:sp>
            <p:nvSpPr>
              <p:cNvPr id="228" name="CellPhone_E8EA">
                <a:extLst>
                  <a:ext uri="{FF2B5EF4-FFF2-40B4-BE49-F238E27FC236}">
                    <a16:creationId xmlns:a16="http://schemas.microsoft.com/office/drawing/2014/main" id="{102C4315-E2C0-4783-9E45-52B037B09B95}"/>
                  </a:ext>
                </a:extLst>
              </p:cNvPr>
              <p:cNvSpPr>
                <a:spLocks noChangeAspect="1" noEditPoints="1"/>
              </p:cNvSpPr>
              <p:nvPr/>
            </p:nvSpPr>
            <p:spPr bwMode="auto">
              <a:xfrm>
                <a:off x="4736058" y="3942598"/>
                <a:ext cx="215177" cy="358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endParaRPr>
              </a:p>
            </p:txBody>
          </p:sp>
          <p:sp>
            <p:nvSpPr>
              <p:cNvPr id="229" name="Rectangle: Rounded Corners 228">
                <a:extLst>
                  <a:ext uri="{FF2B5EF4-FFF2-40B4-BE49-F238E27FC236}">
                    <a16:creationId xmlns:a16="http://schemas.microsoft.com/office/drawing/2014/main" id="{B1234ACA-50E0-4C0A-B910-F24625D49B09}"/>
                  </a:ext>
                </a:extLst>
              </p:cNvPr>
              <p:cNvSpPr/>
              <p:nvPr/>
            </p:nvSpPr>
            <p:spPr bwMode="auto">
              <a:xfrm>
                <a:off x="4775066" y="4014676"/>
                <a:ext cx="137160" cy="88473"/>
              </a:xfrm>
              <a:prstGeom prst="round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grpSp>
        <p:nvGrpSpPr>
          <p:cNvPr id="230" name="Group 229">
            <a:extLst>
              <a:ext uri="{FF2B5EF4-FFF2-40B4-BE49-F238E27FC236}">
                <a16:creationId xmlns:a16="http://schemas.microsoft.com/office/drawing/2014/main" id="{21CF2A4E-9C48-41E1-A89D-BFD6442E5D90}"/>
              </a:ext>
              <a:ext uri="{C183D7F6-B498-43B3-948B-1728B52AA6E4}">
                <adec:decorative xmlns:adec="http://schemas.microsoft.com/office/drawing/2017/decorative" val="1"/>
              </a:ext>
            </a:extLst>
          </p:cNvPr>
          <p:cNvGrpSpPr/>
          <p:nvPr/>
        </p:nvGrpSpPr>
        <p:grpSpPr>
          <a:xfrm>
            <a:off x="9076071" y="4817830"/>
            <a:ext cx="568058" cy="568058"/>
            <a:chOff x="6434550" y="4535250"/>
            <a:chExt cx="568058" cy="568058"/>
          </a:xfrm>
        </p:grpSpPr>
        <p:sp>
          <p:nvSpPr>
            <p:cNvPr id="231" name="Oval 230">
              <a:extLst>
                <a:ext uri="{FF2B5EF4-FFF2-40B4-BE49-F238E27FC236}">
                  <a16:creationId xmlns:a16="http://schemas.microsoft.com/office/drawing/2014/main" id="{BA26626E-CB20-44FF-A122-D4FEEEB45755}"/>
                </a:ext>
              </a:extLst>
            </p:cNvPr>
            <p:cNvSpPr/>
            <p:nvPr/>
          </p:nvSpPr>
          <p:spPr bwMode="auto">
            <a:xfrm>
              <a:off x="6434550" y="4535250"/>
              <a:ext cx="568058" cy="56805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232" name="Group 231">
              <a:extLst>
                <a:ext uri="{FF2B5EF4-FFF2-40B4-BE49-F238E27FC236}">
                  <a16:creationId xmlns:a16="http://schemas.microsoft.com/office/drawing/2014/main" id="{B5029B9B-C524-4227-B48D-1E28CCF5F253}"/>
                </a:ext>
                <a:ext uri="{C183D7F6-B498-43B3-948B-1728B52AA6E4}">
                  <adec:decorative xmlns:adec="http://schemas.microsoft.com/office/drawing/2017/decorative" val="1"/>
                </a:ext>
              </a:extLst>
            </p:cNvPr>
            <p:cNvGrpSpPr/>
            <p:nvPr/>
          </p:nvGrpSpPr>
          <p:grpSpPr>
            <a:xfrm>
              <a:off x="6511031" y="4730330"/>
              <a:ext cx="415096" cy="177898"/>
              <a:chOff x="6361124" y="4557237"/>
              <a:chExt cx="637863" cy="273369"/>
            </a:xfrm>
          </p:grpSpPr>
          <p:grpSp>
            <p:nvGrpSpPr>
              <p:cNvPr id="233" name="Group 232">
                <a:extLst>
                  <a:ext uri="{FF2B5EF4-FFF2-40B4-BE49-F238E27FC236}">
                    <a16:creationId xmlns:a16="http://schemas.microsoft.com/office/drawing/2014/main" id="{CC11DE88-06AD-4F2B-AC16-F33A8329DBCB}"/>
                  </a:ext>
                </a:extLst>
              </p:cNvPr>
              <p:cNvGrpSpPr/>
              <p:nvPr/>
            </p:nvGrpSpPr>
            <p:grpSpPr>
              <a:xfrm>
                <a:off x="6646950" y="4630561"/>
                <a:ext cx="284637" cy="71714"/>
                <a:chOff x="6764252" y="4868769"/>
                <a:chExt cx="290345" cy="73152"/>
              </a:xfrm>
            </p:grpSpPr>
            <p:sp>
              <p:nvSpPr>
                <p:cNvPr id="241" name="Rectangle 240">
                  <a:extLst>
                    <a:ext uri="{FF2B5EF4-FFF2-40B4-BE49-F238E27FC236}">
                      <a16:creationId xmlns:a16="http://schemas.microsoft.com/office/drawing/2014/main" id="{37EAE6FF-38D8-4216-9515-4A8C43E021FA}"/>
                    </a:ext>
                  </a:extLst>
                </p:cNvPr>
                <p:cNvSpPr/>
                <p:nvPr/>
              </p:nvSpPr>
              <p:spPr bwMode="auto">
                <a:xfrm>
                  <a:off x="6764252" y="4868769"/>
                  <a:ext cx="18288" cy="7315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 name="Rectangle 241">
                  <a:extLst>
                    <a:ext uri="{FF2B5EF4-FFF2-40B4-BE49-F238E27FC236}">
                      <a16:creationId xmlns:a16="http://schemas.microsoft.com/office/drawing/2014/main" id="{21FD2E1B-D036-441E-8AB2-75EF92DE5FC8}"/>
                    </a:ext>
                  </a:extLst>
                </p:cNvPr>
                <p:cNvSpPr/>
                <p:nvPr/>
              </p:nvSpPr>
              <p:spPr bwMode="auto">
                <a:xfrm>
                  <a:off x="6962893" y="4868769"/>
                  <a:ext cx="18288" cy="7315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Rectangle 242">
                  <a:extLst>
                    <a:ext uri="{FF2B5EF4-FFF2-40B4-BE49-F238E27FC236}">
                      <a16:creationId xmlns:a16="http://schemas.microsoft.com/office/drawing/2014/main" id="{5C6B4EE8-898D-4FC5-A112-ED507981D46B}"/>
                    </a:ext>
                  </a:extLst>
                </p:cNvPr>
                <p:cNvSpPr/>
                <p:nvPr/>
              </p:nvSpPr>
              <p:spPr bwMode="auto">
                <a:xfrm>
                  <a:off x="6913965" y="4868769"/>
                  <a:ext cx="18288" cy="7315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E9D83916-BF56-4D8F-95B9-FB73C0932077}"/>
                    </a:ext>
                  </a:extLst>
                </p:cNvPr>
                <p:cNvSpPr/>
                <p:nvPr/>
              </p:nvSpPr>
              <p:spPr bwMode="auto">
                <a:xfrm>
                  <a:off x="6845284" y="4868769"/>
                  <a:ext cx="18288" cy="7315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Rectangle 244">
                  <a:extLst>
                    <a:ext uri="{FF2B5EF4-FFF2-40B4-BE49-F238E27FC236}">
                      <a16:creationId xmlns:a16="http://schemas.microsoft.com/office/drawing/2014/main" id="{7ED6C1D7-E9C4-4C70-81F8-9A178462C136}"/>
                    </a:ext>
                  </a:extLst>
                </p:cNvPr>
                <p:cNvSpPr/>
                <p:nvPr/>
              </p:nvSpPr>
              <p:spPr bwMode="auto">
                <a:xfrm>
                  <a:off x="6811676" y="4868769"/>
                  <a:ext cx="18288" cy="7315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 name="Rectangle 245">
                  <a:extLst>
                    <a:ext uri="{FF2B5EF4-FFF2-40B4-BE49-F238E27FC236}">
                      <a16:creationId xmlns:a16="http://schemas.microsoft.com/office/drawing/2014/main" id="{8AD368D0-0A0B-4410-AF4E-ABB5655DB755}"/>
                    </a:ext>
                  </a:extLst>
                </p:cNvPr>
                <p:cNvSpPr/>
                <p:nvPr/>
              </p:nvSpPr>
              <p:spPr bwMode="auto">
                <a:xfrm>
                  <a:off x="7008878" y="4868769"/>
                  <a:ext cx="45719" cy="73152"/>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4" name="Graphic 115">
                <a:extLst>
                  <a:ext uri="{FF2B5EF4-FFF2-40B4-BE49-F238E27FC236}">
                    <a16:creationId xmlns:a16="http://schemas.microsoft.com/office/drawing/2014/main" id="{C952EF61-408C-4F88-82CF-B0A3895E308F}"/>
                  </a:ext>
                </a:extLst>
              </p:cNvPr>
              <p:cNvSpPr/>
              <p:nvPr/>
            </p:nvSpPr>
            <p:spPr>
              <a:xfrm>
                <a:off x="6648732" y="4636969"/>
                <a:ext cx="17085" cy="65494"/>
              </a:xfrm>
              <a:custGeom>
                <a:avLst/>
                <a:gdLst>
                  <a:gd name="connsiteX0" fmla="*/ 0 w 17085"/>
                  <a:gd name="connsiteY0" fmla="*/ 0 h 65494"/>
                  <a:gd name="connsiteX1" fmla="*/ 17086 w 17085"/>
                  <a:gd name="connsiteY1" fmla="*/ 0 h 65494"/>
                  <a:gd name="connsiteX2" fmla="*/ 17086 w 17085"/>
                  <a:gd name="connsiteY2" fmla="*/ 65495 h 65494"/>
                  <a:gd name="connsiteX3" fmla="*/ 0 w 17085"/>
                  <a:gd name="connsiteY3" fmla="*/ 65495 h 65494"/>
                </a:gdLst>
                <a:ahLst/>
                <a:cxnLst>
                  <a:cxn ang="0">
                    <a:pos x="connsiteX0" y="connsiteY0"/>
                  </a:cxn>
                  <a:cxn ang="0">
                    <a:pos x="connsiteX1" y="connsiteY1"/>
                  </a:cxn>
                  <a:cxn ang="0">
                    <a:pos x="connsiteX2" y="connsiteY2"/>
                  </a:cxn>
                  <a:cxn ang="0">
                    <a:pos x="connsiteX3" y="connsiteY3"/>
                  </a:cxn>
                </a:cxnLst>
                <a:rect l="l" t="t" r="r" b="b"/>
                <a:pathLst>
                  <a:path w="17085" h="65494">
                    <a:moveTo>
                      <a:pt x="0" y="0"/>
                    </a:moveTo>
                    <a:lnTo>
                      <a:pt x="17086" y="0"/>
                    </a:lnTo>
                    <a:lnTo>
                      <a:pt x="17086" y="65495"/>
                    </a:lnTo>
                    <a:lnTo>
                      <a:pt x="0" y="65495"/>
                    </a:lnTo>
                    <a:close/>
                  </a:path>
                </a:pathLst>
              </a:custGeom>
              <a:solidFill>
                <a:schemeClr val="tx1"/>
              </a:solidFill>
              <a:ln w="22225" cap="flat">
                <a:noFill/>
                <a:prstDash val="solid"/>
                <a:miter/>
              </a:ln>
            </p:spPr>
            <p:txBody>
              <a:bodyPr rtlCol="0" anchor="ctr"/>
              <a:lstStyle/>
              <a:p>
                <a:endParaRPr lang="en-US"/>
              </a:p>
            </p:txBody>
          </p:sp>
          <p:sp>
            <p:nvSpPr>
              <p:cNvPr id="235" name="Graphic 115">
                <a:extLst>
                  <a:ext uri="{FF2B5EF4-FFF2-40B4-BE49-F238E27FC236}">
                    <a16:creationId xmlns:a16="http://schemas.microsoft.com/office/drawing/2014/main" id="{4D3207C5-D37C-4D56-BC92-DA2DC38BA6C9}"/>
                  </a:ext>
                </a:extLst>
              </p:cNvPr>
              <p:cNvSpPr/>
              <p:nvPr/>
            </p:nvSpPr>
            <p:spPr>
              <a:xfrm>
                <a:off x="6697141" y="4636969"/>
                <a:ext cx="17085" cy="65494"/>
              </a:xfrm>
              <a:custGeom>
                <a:avLst/>
                <a:gdLst>
                  <a:gd name="connsiteX0" fmla="*/ 0 w 17085"/>
                  <a:gd name="connsiteY0" fmla="*/ 0 h 65494"/>
                  <a:gd name="connsiteX1" fmla="*/ 17086 w 17085"/>
                  <a:gd name="connsiteY1" fmla="*/ 0 h 65494"/>
                  <a:gd name="connsiteX2" fmla="*/ 17086 w 17085"/>
                  <a:gd name="connsiteY2" fmla="*/ 65495 h 65494"/>
                  <a:gd name="connsiteX3" fmla="*/ 0 w 17085"/>
                  <a:gd name="connsiteY3" fmla="*/ 65495 h 65494"/>
                </a:gdLst>
                <a:ahLst/>
                <a:cxnLst>
                  <a:cxn ang="0">
                    <a:pos x="connsiteX0" y="connsiteY0"/>
                  </a:cxn>
                  <a:cxn ang="0">
                    <a:pos x="connsiteX1" y="connsiteY1"/>
                  </a:cxn>
                  <a:cxn ang="0">
                    <a:pos x="connsiteX2" y="connsiteY2"/>
                  </a:cxn>
                  <a:cxn ang="0">
                    <a:pos x="connsiteX3" y="connsiteY3"/>
                  </a:cxn>
                </a:cxnLst>
                <a:rect l="l" t="t" r="r" b="b"/>
                <a:pathLst>
                  <a:path w="17085" h="65494">
                    <a:moveTo>
                      <a:pt x="0" y="0"/>
                    </a:moveTo>
                    <a:lnTo>
                      <a:pt x="17086" y="0"/>
                    </a:lnTo>
                    <a:lnTo>
                      <a:pt x="17086" y="65495"/>
                    </a:lnTo>
                    <a:lnTo>
                      <a:pt x="0" y="65495"/>
                    </a:lnTo>
                    <a:close/>
                  </a:path>
                </a:pathLst>
              </a:custGeom>
              <a:solidFill>
                <a:schemeClr val="tx1"/>
              </a:solidFill>
              <a:ln w="22225" cap="flat">
                <a:noFill/>
                <a:prstDash val="solid"/>
                <a:miter/>
              </a:ln>
            </p:spPr>
            <p:txBody>
              <a:bodyPr rtlCol="0" anchor="ctr"/>
              <a:lstStyle/>
              <a:p>
                <a:endParaRPr lang="en-US"/>
              </a:p>
            </p:txBody>
          </p:sp>
          <p:sp>
            <p:nvSpPr>
              <p:cNvPr id="236" name="Graphic 115">
                <a:extLst>
                  <a:ext uri="{FF2B5EF4-FFF2-40B4-BE49-F238E27FC236}">
                    <a16:creationId xmlns:a16="http://schemas.microsoft.com/office/drawing/2014/main" id="{D57F7EE1-1CBF-437B-B299-976846536C44}"/>
                  </a:ext>
                </a:extLst>
              </p:cNvPr>
              <p:cNvSpPr/>
              <p:nvPr/>
            </p:nvSpPr>
            <p:spPr>
              <a:xfrm>
                <a:off x="6728464" y="4636969"/>
                <a:ext cx="17085" cy="65494"/>
              </a:xfrm>
              <a:custGeom>
                <a:avLst/>
                <a:gdLst>
                  <a:gd name="connsiteX0" fmla="*/ 0 w 17085"/>
                  <a:gd name="connsiteY0" fmla="*/ 0 h 65494"/>
                  <a:gd name="connsiteX1" fmla="*/ 17086 w 17085"/>
                  <a:gd name="connsiteY1" fmla="*/ 0 h 65494"/>
                  <a:gd name="connsiteX2" fmla="*/ 17086 w 17085"/>
                  <a:gd name="connsiteY2" fmla="*/ 65495 h 65494"/>
                  <a:gd name="connsiteX3" fmla="*/ 0 w 17085"/>
                  <a:gd name="connsiteY3" fmla="*/ 65495 h 65494"/>
                </a:gdLst>
                <a:ahLst/>
                <a:cxnLst>
                  <a:cxn ang="0">
                    <a:pos x="connsiteX0" y="connsiteY0"/>
                  </a:cxn>
                  <a:cxn ang="0">
                    <a:pos x="connsiteX1" y="connsiteY1"/>
                  </a:cxn>
                  <a:cxn ang="0">
                    <a:pos x="connsiteX2" y="connsiteY2"/>
                  </a:cxn>
                  <a:cxn ang="0">
                    <a:pos x="connsiteX3" y="connsiteY3"/>
                  </a:cxn>
                </a:cxnLst>
                <a:rect l="l" t="t" r="r" b="b"/>
                <a:pathLst>
                  <a:path w="17085" h="65494">
                    <a:moveTo>
                      <a:pt x="0" y="0"/>
                    </a:moveTo>
                    <a:lnTo>
                      <a:pt x="17086" y="0"/>
                    </a:lnTo>
                    <a:lnTo>
                      <a:pt x="17086" y="65495"/>
                    </a:lnTo>
                    <a:lnTo>
                      <a:pt x="0" y="65495"/>
                    </a:lnTo>
                    <a:close/>
                  </a:path>
                </a:pathLst>
              </a:custGeom>
              <a:solidFill>
                <a:schemeClr val="tx1"/>
              </a:solidFill>
              <a:ln w="22225" cap="flat">
                <a:noFill/>
                <a:prstDash val="solid"/>
                <a:miter/>
              </a:ln>
            </p:spPr>
            <p:txBody>
              <a:bodyPr rtlCol="0" anchor="ctr"/>
              <a:lstStyle/>
              <a:p>
                <a:endParaRPr lang="en-US"/>
              </a:p>
            </p:txBody>
          </p:sp>
          <p:sp>
            <p:nvSpPr>
              <p:cNvPr id="237" name="Graphic 115">
                <a:extLst>
                  <a:ext uri="{FF2B5EF4-FFF2-40B4-BE49-F238E27FC236}">
                    <a16:creationId xmlns:a16="http://schemas.microsoft.com/office/drawing/2014/main" id="{156DA602-CC90-42AB-9F81-8A8737527C9D}"/>
                  </a:ext>
                </a:extLst>
              </p:cNvPr>
              <p:cNvSpPr/>
              <p:nvPr/>
            </p:nvSpPr>
            <p:spPr>
              <a:xfrm>
                <a:off x="6793959" y="4636969"/>
                <a:ext cx="17085" cy="65494"/>
              </a:xfrm>
              <a:custGeom>
                <a:avLst/>
                <a:gdLst>
                  <a:gd name="connsiteX0" fmla="*/ 0 w 17085"/>
                  <a:gd name="connsiteY0" fmla="*/ 0 h 65494"/>
                  <a:gd name="connsiteX1" fmla="*/ 17086 w 17085"/>
                  <a:gd name="connsiteY1" fmla="*/ 0 h 65494"/>
                  <a:gd name="connsiteX2" fmla="*/ 17086 w 17085"/>
                  <a:gd name="connsiteY2" fmla="*/ 65495 h 65494"/>
                  <a:gd name="connsiteX3" fmla="*/ 0 w 17085"/>
                  <a:gd name="connsiteY3" fmla="*/ 65495 h 65494"/>
                </a:gdLst>
                <a:ahLst/>
                <a:cxnLst>
                  <a:cxn ang="0">
                    <a:pos x="connsiteX0" y="connsiteY0"/>
                  </a:cxn>
                  <a:cxn ang="0">
                    <a:pos x="connsiteX1" y="connsiteY1"/>
                  </a:cxn>
                  <a:cxn ang="0">
                    <a:pos x="connsiteX2" y="connsiteY2"/>
                  </a:cxn>
                  <a:cxn ang="0">
                    <a:pos x="connsiteX3" y="connsiteY3"/>
                  </a:cxn>
                </a:cxnLst>
                <a:rect l="l" t="t" r="r" b="b"/>
                <a:pathLst>
                  <a:path w="17085" h="65494">
                    <a:moveTo>
                      <a:pt x="0" y="0"/>
                    </a:moveTo>
                    <a:lnTo>
                      <a:pt x="17086" y="0"/>
                    </a:lnTo>
                    <a:lnTo>
                      <a:pt x="17086" y="65495"/>
                    </a:lnTo>
                    <a:lnTo>
                      <a:pt x="0" y="65495"/>
                    </a:lnTo>
                    <a:close/>
                  </a:path>
                </a:pathLst>
              </a:custGeom>
              <a:solidFill>
                <a:schemeClr val="tx1"/>
              </a:solidFill>
              <a:ln w="22225" cap="flat">
                <a:noFill/>
                <a:prstDash val="solid"/>
                <a:miter/>
              </a:ln>
            </p:spPr>
            <p:txBody>
              <a:bodyPr rtlCol="0" anchor="ctr"/>
              <a:lstStyle/>
              <a:p>
                <a:endParaRPr lang="en-US"/>
              </a:p>
            </p:txBody>
          </p:sp>
          <p:sp>
            <p:nvSpPr>
              <p:cNvPr id="238" name="Graphic 115">
                <a:extLst>
                  <a:ext uri="{FF2B5EF4-FFF2-40B4-BE49-F238E27FC236}">
                    <a16:creationId xmlns:a16="http://schemas.microsoft.com/office/drawing/2014/main" id="{29BB8C60-5AD8-49DC-B580-81CF069390E9}"/>
                  </a:ext>
                </a:extLst>
              </p:cNvPr>
              <p:cNvSpPr/>
              <p:nvPr/>
            </p:nvSpPr>
            <p:spPr>
              <a:xfrm>
                <a:off x="6842369" y="4636969"/>
                <a:ext cx="17085" cy="65494"/>
              </a:xfrm>
              <a:custGeom>
                <a:avLst/>
                <a:gdLst>
                  <a:gd name="connsiteX0" fmla="*/ 0 w 17085"/>
                  <a:gd name="connsiteY0" fmla="*/ 0 h 65494"/>
                  <a:gd name="connsiteX1" fmla="*/ 17086 w 17085"/>
                  <a:gd name="connsiteY1" fmla="*/ 0 h 65494"/>
                  <a:gd name="connsiteX2" fmla="*/ 17086 w 17085"/>
                  <a:gd name="connsiteY2" fmla="*/ 65495 h 65494"/>
                  <a:gd name="connsiteX3" fmla="*/ 0 w 17085"/>
                  <a:gd name="connsiteY3" fmla="*/ 65495 h 65494"/>
                </a:gdLst>
                <a:ahLst/>
                <a:cxnLst>
                  <a:cxn ang="0">
                    <a:pos x="connsiteX0" y="connsiteY0"/>
                  </a:cxn>
                  <a:cxn ang="0">
                    <a:pos x="connsiteX1" y="connsiteY1"/>
                  </a:cxn>
                  <a:cxn ang="0">
                    <a:pos x="connsiteX2" y="connsiteY2"/>
                  </a:cxn>
                  <a:cxn ang="0">
                    <a:pos x="connsiteX3" y="connsiteY3"/>
                  </a:cxn>
                </a:cxnLst>
                <a:rect l="l" t="t" r="r" b="b"/>
                <a:pathLst>
                  <a:path w="17085" h="65494">
                    <a:moveTo>
                      <a:pt x="0" y="0"/>
                    </a:moveTo>
                    <a:lnTo>
                      <a:pt x="17086" y="0"/>
                    </a:lnTo>
                    <a:lnTo>
                      <a:pt x="17086" y="65495"/>
                    </a:lnTo>
                    <a:lnTo>
                      <a:pt x="0" y="65495"/>
                    </a:lnTo>
                    <a:close/>
                  </a:path>
                </a:pathLst>
              </a:custGeom>
              <a:solidFill>
                <a:schemeClr val="tx1"/>
              </a:solidFill>
              <a:ln w="22225" cap="flat">
                <a:noFill/>
                <a:prstDash val="solid"/>
                <a:miter/>
              </a:ln>
            </p:spPr>
            <p:txBody>
              <a:bodyPr rtlCol="0" anchor="ctr"/>
              <a:lstStyle/>
              <a:p>
                <a:endParaRPr lang="en-US"/>
              </a:p>
            </p:txBody>
          </p:sp>
          <p:sp>
            <p:nvSpPr>
              <p:cNvPr id="239" name="Graphic 115">
                <a:extLst>
                  <a:ext uri="{FF2B5EF4-FFF2-40B4-BE49-F238E27FC236}">
                    <a16:creationId xmlns:a16="http://schemas.microsoft.com/office/drawing/2014/main" id="{6BE5F3E5-B2AE-4770-A7F9-C1E0451D2174}"/>
                  </a:ext>
                </a:extLst>
              </p:cNvPr>
              <p:cNvSpPr/>
              <p:nvPr/>
            </p:nvSpPr>
            <p:spPr>
              <a:xfrm>
                <a:off x="6873692" y="4636969"/>
                <a:ext cx="31323" cy="65494"/>
              </a:xfrm>
              <a:custGeom>
                <a:avLst/>
                <a:gdLst>
                  <a:gd name="connsiteX0" fmla="*/ 0 w 31323"/>
                  <a:gd name="connsiteY0" fmla="*/ 0 h 65494"/>
                  <a:gd name="connsiteX1" fmla="*/ 31324 w 31323"/>
                  <a:gd name="connsiteY1" fmla="*/ 0 h 65494"/>
                  <a:gd name="connsiteX2" fmla="*/ 31324 w 31323"/>
                  <a:gd name="connsiteY2" fmla="*/ 65495 h 65494"/>
                  <a:gd name="connsiteX3" fmla="*/ 0 w 31323"/>
                  <a:gd name="connsiteY3" fmla="*/ 65495 h 65494"/>
                </a:gdLst>
                <a:ahLst/>
                <a:cxnLst>
                  <a:cxn ang="0">
                    <a:pos x="connsiteX0" y="connsiteY0"/>
                  </a:cxn>
                  <a:cxn ang="0">
                    <a:pos x="connsiteX1" y="connsiteY1"/>
                  </a:cxn>
                  <a:cxn ang="0">
                    <a:pos x="connsiteX2" y="connsiteY2"/>
                  </a:cxn>
                  <a:cxn ang="0">
                    <a:pos x="connsiteX3" y="connsiteY3"/>
                  </a:cxn>
                </a:cxnLst>
                <a:rect l="l" t="t" r="r" b="b"/>
                <a:pathLst>
                  <a:path w="31323" h="65494">
                    <a:moveTo>
                      <a:pt x="0" y="0"/>
                    </a:moveTo>
                    <a:lnTo>
                      <a:pt x="31324" y="0"/>
                    </a:lnTo>
                    <a:lnTo>
                      <a:pt x="31324" y="65495"/>
                    </a:lnTo>
                    <a:lnTo>
                      <a:pt x="0" y="65495"/>
                    </a:lnTo>
                    <a:close/>
                  </a:path>
                </a:pathLst>
              </a:custGeom>
              <a:solidFill>
                <a:schemeClr val="tx1"/>
              </a:solidFill>
              <a:ln w="22225" cap="flat">
                <a:noFill/>
                <a:prstDash val="solid"/>
                <a:miter/>
              </a:ln>
            </p:spPr>
            <p:txBody>
              <a:bodyPr rtlCol="0" anchor="ctr"/>
              <a:lstStyle/>
              <a:p>
                <a:endParaRPr lang="en-US"/>
              </a:p>
            </p:txBody>
          </p:sp>
          <p:sp>
            <p:nvSpPr>
              <p:cNvPr id="240" name="Graphic 115">
                <a:extLst>
                  <a:ext uri="{FF2B5EF4-FFF2-40B4-BE49-F238E27FC236}">
                    <a16:creationId xmlns:a16="http://schemas.microsoft.com/office/drawing/2014/main" id="{711916FA-E61A-472C-B84D-D33CF8D5FA44}"/>
                  </a:ext>
                </a:extLst>
              </p:cNvPr>
              <p:cNvSpPr/>
              <p:nvPr/>
            </p:nvSpPr>
            <p:spPr>
              <a:xfrm>
                <a:off x="6361124" y="4557237"/>
                <a:ext cx="637863" cy="273369"/>
              </a:xfrm>
              <a:custGeom>
                <a:avLst/>
                <a:gdLst>
                  <a:gd name="connsiteX0" fmla="*/ 341713 w 637863"/>
                  <a:gd name="connsiteY0" fmla="*/ 31324 h 273369"/>
                  <a:gd name="connsiteX1" fmla="*/ 250589 w 637863"/>
                  <a:gd name="connsiteY1" fmla="*/ 0 h 273369"/>
                  <a:gd name="connsiteX2" fmla="*/ 113904 w 637863"/>
                  <a:gd name="connsiteY2" fmla="*/ 119599 h 273369"/>
                  <a:gd name="connsiteX3" fmla="*/ 76885 w 637863"/>
                  <a:gd name="connsiteY3" fmla="*/ 119599 h 273369"/>
                  <a:gd name="connsiteX4" fmla="*/ 76885 w 637863"/>
                  <a:gd name="connsiteY4" fmla="*/ 136685 h 273369"/>
                  <a:gd name="connsiteX5" fmla="*/ 54104 w 637863"/>
                  <a:gd name="connsiteY5" fmla="*/ 159466 h 273369"/>
                  <a:gd name="connsiteX6" fmla="*/ 31324 w 637863"/>
                  <a:gd name="connsiteY6" fmla="*/ 136685 h 273369"/>
                  <a:gd name="connsiteX7" fmla="*/ 68343 w 637863"/>
                  <a:gd name="connsiteY7" fmla="*/ 119599 h 273369"/>
                  <a:gd name="connsiteX8" fmla="*/ 91123 w 637863"/>
                  <a:gd name="connsiteY8" fmla="*/ 96818 h 273369"/>
                  <a:gd name="connsiteX9" fmla="*/ 54104 w 637863"/>
                  <a:gd name="connsiteY9" fmla="*/ 79733 h 273369"/>
                  <a:gd name="connsiteX10" fmla="*/ 0 w 637863"/>
                  <a:gd name="connsiteY10" fmla="*/ 136685 h 273369"/>
                  <a:gd name="connsiteX11" fmla="*/ 54104 w 637863"/>
                  <a:gd name="connsiteY11" fmla="*/ 193637 h 273369"/>
                  <a:gd name="connsiteX12" fmla="*/ 105361 w 637863"/>
                  <a:gd name="connsiteY12" fmla="*/ 153770 h 273369"/>
                  <a:gd name="connsiteX13" fmla="*/ 113904 w 637863"/>
                  <a:gd name="connsiteY13" fmla="*/ 153770 h 273369"/>
                  <a:gd name="connsiteX14" fmla="*/ 250589 w 637863"/>
                  <a:gd name="connsiteY14" fmla="*/ 273370 h 273369"/>
                  <a:gd name="connsiteX15" fmla="*/ 338865 w 637863"/>
                  <a:gd name="connsiteY15" fmla="*/ 242046 h 273369"/>
                  <a:gd name="connsiteX16" fmla="*/ 637863 w 637863"/>
                  <a:gd name="connsiteY16" fmla="*/ 242046 h 273369"/>
                  <a:gd name="connsiteX17" fmla="*/ 637863 w 637863"/>
                  <a:gd name="connsiteY17" fmla="*/ 31324 h 273369"/>
                  <a:gd name="connsiteX18" fmla="*/ 341713 w 637863"/>
                  <a:gd name="connsiteY18" fmla="*/ 31324 h 273369"/>
                  <a:gd name="connsiteX19" fmla="*/ 592302 w 637863"/>
                  <a:gd name="connsiteY19" fmla="*/ 190789 h 273369"/>
                  <a:gd name="connsiteX20" fmla="*/ 239199 w 637863"/>
                  <a:gd name="connsiteY20" fmla="*/ 190789 h 273369"/>
                  <a:gd name="connsiteX21" fmla="*/ 239199 w 637863"/>
                  <a:gd name="connsiteY21" fmla="*/ 79733 h 273369"/>
                  <a:gd name="connsiteX22" fmla="*/ 592302 w 637863"/>
                  <a:gd name="connsiteY22" fmla="*/ 79733 h 273369"/>
                  <a:gd name="connsiteX23" fmla="*/ 592302 w 637863"/>
                  <a:gd name="connsiteY23" fmla="*/ 190789 h 27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7863" h="273369">
                    <a:moveTo>
                      <a:pt x="341713" y="31324"/>
                    </a:moveTo>
                    <a:cubicBezTo>
                      <a:pt x="316084" y="11390"/>
                      <a:pt x="284760" y="0"/>
                      <a:pt x="250589" y="0"/>
                    </a:cubicBezTo>
                    <a:cubicBezTo>
                      <a:pt x="179399" y="0"/>
                      <a:pt x="122447" y="51257"/>
                      <a:pt x="113904" y="119599"/>
                    </a:cubicBezTo>
                    <a:lnTo>
                      <a:pt x="76885" y="119599"/>
                    </a:lnTo>
                    <a:lnTo>
                      <a:pt x="76885" y="136685"/>
                    </a:lnTo>
                    <a:cubicBezTo>
                      <a:pt x="76885" y="150923"/>
                      <a:pt x="68343" y="159466"/>
                      <a:pt x="54104" y="159466"/>
                    </a:cubicBezTo>
                    <a:cubicBezTo>
                      <a:pt x="42714" y="159466"/>
                      <a:pt x="31324" y="148075"/>
                      <a:pt x="31324" y="136685"/>
                    </a:cubicBezTo>
                    <a:cubicBezTo>
                      <a:pt x="31324" y="116752"/>
                      <a:pt x="54104" y="105361"/>
                      <a:pt x="68343" y="119599"/>
                    </a:cubicBezTo>
                    <a:lnTo>
                      <a:pt x="91123" y="96818"/>
                    </a:lnTo>
                    <a:cubicBezTo>
                      <a:pt x="82581" y="85428"/>
                      <a:pt x="68343" y="79733"/>
                      <a:pt x="54104" y="79733"/>
                    </a:cubicBezTo>
                    <a:cubicBezTo>
                      <a:pt x="25628" y="79733"/>
                      <a:pt x="0" y="105361"/>
                      <a:pt x="0" y="136685"/>
                    </a:cubicBezTo>
                    <a:cubicBezTo>
                      <a:pt x="0" y="168008"/>
                      <a:pt x="25628" y="193637"/>
                      <a:pt x="54104" y="193637"/>
                    </a:cubicBezTo>
                    <a:cubicBezTo>
                      <a:pt x="76885" y="193637"/>
                      <a:pt x="99666" y="176551"/>
                      <a:pt x="105361" y="153770"/>
                    </a:cubicBezTo>
                    <a:lnTo>
                      <a:pt x="113904" y="153770"/>
                    </a:lnTo>
                    <a:cubicBezTo>
                      <a:pt x="122447" y="222113"/>
                      <a:pt x="179399" y="273370"/>
                      <a:pt x="250589" y="273370"/>
                    </a:cubicBezTo>
                    <a:cubicBezTo>
                      <a:pt x="281913" y="273370"/>
                      <a:pt x="316084" y="261979"/>
                      <a:pt x="338865" y="242046"/>
                    </a:cubicBezTo>
                    <a:lnTo>
                      <a:pt x="637863" y="242046"/>
                    </a:lnTo>
                    <a:lnTo>
                      <a:pt x="637863" y="31324"/>
                    </a:lnTo>
                    <a:lnTo>
                      <a:pt x="341713" y="31324"/>
                    </a:lnTo>
                    <a:close/>
                    <a:moveTo>
                      <a:pt x="592302" y="190789"/>
                    </a:moveTo>
                    <a:lnTo>
                      <a:pt x="239199" y="190789"/>
                    </a:lnTo>
                    <a:lnTo>
                      <a:pt x="239199" y="79733"/>
                    </a:lnTo>
                    <a:lnTo>
                      <a:pt x="592302" y="79733"/>
                    </a:lnTo>
                    <a:lnTo>
                      <a:pt x="592302" y="190789"/>
                    </a:lnTo>
                    <a:close/>
                  </a:path>
                </a:pathLst>
              </a:custGeom>
              <a:solidFill>
                <a:schemeClr val="accent2"/>
              </a:solidFill>
              <a:ln w="15875" cap="flat">
                <a:solidFill>
                  <a:schemeClr val="tx1"/>
                </a:solidFill>
                <a:prstDash val="solid"/>
                <a:miter/>
              </a:ln>
            </p:spPr>
            <p:txBody>
              <a:bodyPr rtlCol="0" anchor="ctr"/>
              <a:lstStyle/>
              <a:p>
                <a:endParaRPr lang="en-US"/>
              </a:p>
            </p:txBody>
          </p:sp>
        </p:grpSp>
      </p:grpSp>
      <p:grpSp>
        <p:nvGrpSpPr>
          <p:cNvPr id="247" name="Group 246">
            <a:extLst>
              <a:ext uri="{FF2B5EF4-FFF2-40B4-BE49-F238E27FC236}">
                <a16:creationId xmlns:a16="http://schemas.microsoft.com/office/drawing/2014/main" id="{010B7FC3-1C12-47D9-B760-E1AC071965DC}"/>
              </a:ext>
              <a:ext uri="{C183D7F6-B498-43B3-948B-1728B52AA6E4}">
                <adec:decorative xmlns:adec="http://schemas.microsoft.com/office/drawing/2017/decorative" val="1"/>
              </a:ext>
            </a:extLst>
          </p:cNvPr>
          <p:cNvGrpSpPr/>
          <p:nvPr/>
        </p:nvGrpSpPr>
        <p:grpSpPr>
          <a:xfrm>
            <a:off x="10045952" y="3007471"/>
            <a:ext cx="568058" cy="568058"/>
            <a:chOff x="7371380" y="2662581"/>
            <a:chExt cx="568058" cy="568058"/>
          </a:xfrm>
        </p:grpSpPr>
        <p:sp>
          <p:nvSpPr>
            <p:cNvPr id="248" name="Oval 247">
              <a:extLst>
                <a:ext uri="{FF2B5EF4-FFF2-40B4-BE49-F238E27FC236}">
                  <a16:creationId xmlns:a16="http://schemas.microsoft.com/office/drawing/2014/main" id="{AF66D6FE-9506-4F2E-8E54-1738F9DE1FFD}"/>
                </a:ext>
              </a:extLst>
            </p:cNvPr>
            <p:cNvSpPr/>
            <p:nvPr/>
          </p:nvSpPr>
          <p:spPr bwMode="auto">
            <a:xfrm>
              <a:off x="7371380" y="2662581"/>
              <a:ext cx="568058" cy="56805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49" name="Fingerprint_E928">
              <a:extLst>
                <a:ext uri="{FF2B5EF4-FFF2-40B4-BE49-F238E27FC236}">
                  <a16:creationId xmlns:a16="http://schemas.microsoft.com/office/drawing/2014/main" id="{1215587A-C17B-4995-B805-8DA71241BC68}"/>
                </a:ext>
                <a:ext uri="{C183D7F6-B498-43B3-948B-1728B52AA6E4}">
                  <adec:decorative xmlns:adec="http://schemas.microsoft.com/office/drawing/2017/decorative" val="1"/>
                </a:ext>
              </a:extLst>
            </p:cNvPr>
            <p:cNvSpPr>
              <a:spLocks noChangeAspect="1" noEditPoints="1"/>
            </p:cNvSpPr>
            <p:nvPr/>
          </p:nvSpPr>
          <p:spPr bwMode="auto">
            <a:xfrm>
              <a:off x="7557746" y="2815271"/>
              <a:ext cx="195326" cy="26267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250" name="Group 249">
            <a:extLst>
              <a:ext uri="{FF2B5EF4-FFF2-40B4-BE49-F238E27FC236}">
                <a16:creationId xmlns:a16="http://schemas.microsoft.com/office/drawing/2014/main" id="{D6934705-0B53-46D9-A805-71B30D2C755E}"/>
              </a:ext>
              <a:ext uri="{C183D7F6-B498-43B3-948B-1728B52AA6E4}">
                <adec:decorative xmlns:adec="http://schemas.microsoft.com/office/drawing/2017/decorative" val="1"/>
              </a:ext>
            </a:extLst>
          </p:cNvPr>
          <p:cNvGrpSpPr/>
          <p:nvPr/>
        </p:nvGrpSpPr>
        <p:grpSpPr>
          <a:xfrm>
            <a:off x="8056505" y="3007471"/>
            <a:ext cx="568058" cy="568058"/>
            <a:chOff x="5381933" y="2662581"/>
            <a:chExt cx="568058" cy="568058"/>
          </a:xfrm>
        </p:grpSpPr>
        <p:sp>
          <p:nvSpPr>
            <p:cNvPr id="251" name="Oval 250">
              <a:extLst>
                <a:ext uri="{FF2B5EF4-FFF2-40B4-BE49-F238E27FC236}">
                  <a16:creationId xmlns:a16="http://schemas.microsoft.com/office/drawing/2014/main" id="{8274FDFF-826F-4161-AB46-C5F11F14CA71}"/>
                </a:ext>
              </a:extLst>
            </p:cNvPr>
            <p:cNvSpPr/>
            <p:nvPr/>
          </p:nvSpPr>
          <p:spPr bwMode="auto">
            <a:xfrm>
              <a:off x="5381933" y="2662581"/>
              <a:ext cx="568058" cy="56805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2" name="biometrics">
              <a:extLst>
                <a:ext uri="{FF2B5EF4-FFF2-40B4-BE49-F238E27FC236}">
                  <a16:creationId xmlns:a16="http://schemas.microsoft.com/office/drawing/2014/main" id="{F6E81874-B8CA-4298-A7C2-AEBB27412B7D}"/>
                </a:ext>
                <a:ext uri="{C183D7F6-B498-43B3-948B-1728B52AA6E4}">
                  <adec:decorative xmlns:adec="http://schemas.microsoft.com/office/drawing/2017/decorative" val="1"/>
                </a:ext>
              </a:extLst>
            </p:cNvPr>
            <p:cNvSpPr>
              <a:spLocks noChangeAspect="1" noEditPoints="1"/>
            </p:cNvSpPr>
            <p:nvPr/>
          </p:nvSpPr>
          <p:spPr bwMode="auto">
            <a:xfrm>
              <a:off x="5484837" y="2815271"/>
              <a:ext cx="362251" cy="262678"/>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253" name="Group 252">
            <a:extLst>
              <a:ext uri="{FF2B5EF4-FFF2-40B4-BE49-F238E27FC236}">
                <a16:creationId xmlns:a16="http://schemas.microsoft.com/office/drawing/2014/main" id="{DC0B921C-259C-40B2-B459-D9C29B29D681}"/>
              </a:ext>
              <a:ext uri="{C183D7F6-B498-43B3-948B-1728B52AA6E4}">
                <adec:decorative xmlns:adec="http://schemas.microsoft.com/office/drawing/2017/decorative" val="1"/>
              </a:ext>
            </a:extLst>
          </p:cNvPr>
          <p:cNvGrpSpPr/>
          <p:nvPr/>
        </p:nvGrpSpPr>
        <p:grpSpPr>
          <a:xfrm>
            <a:off x="9051228" y="3007471"/>
            <a:ext cx="568058" cy="568058"/>
            <a:chOff x="6376656" y="2662581"/>
            <a:chExt cx="568058" cy="568058"/>
          </a:xfrm>
        </p:grpSpPr>
        <p:sp>
          <p:nvSpPr>
            <p:cNvPr id="254" name="Oval 253">
              <a:extLst>
                <a:ext uri="{FF2B5EF4-FFF2-40B4-BE49-F238E27FC236}">
                  <a16:creationId xmlns:a16="http://schemas.microsoft.com/office/drawing/2014/main" id="{59A2A091-8041-4404-BC6B-FF2C8372210D}"/>
                </a:ext>
              </a:extLst>
            </p:cNvPr>
            <p:cNvSpPr/>
            <p:nvPr/>
          </p:nvSpPr>
          <p:spPr bwMode="auto">
            <a:xfrm>
              <a:off x="6376656" y="2662581"/>
              <a:ext cx="568058" cy="568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5" name="Graphic 104">
              <a:extLst>
                <a:ext uri="{FF2B5EF4-FFF2-40B4-BE49-F238E27FC236}">
                  <a16:creationId xmlns:a16="http://schemas.microsoft.com/office/drawing/2014/main" id="{D869D5B7-6432-49B3-8C31-4232A215A1B4}"/>
                </a:ext>
                <a:ext uri="{C183D7F6-B498-43B3-948B-1728B52AA6E4}">
                  <adec:decorative xmlns:adec="http://schemas.microsoft.com/office/drawing/2017/decorative" val="1"/>
                </a:ext>
              </a:extLst>
            </p:cNvPr>
            <p:cNvSpPr/>
            <p:nvPr/>
          </p:nvSpPr>
          <p:spPr>
            <a:xfrm rot="5400000">
              <a:off x="6562498" y="2765293"/>
              <a:ext cx="196374" cy="362635"/>
            </a:xfrm>
            <a:custGeom>
              <a:avLst/>
              <a:gdLst>
                <a:gd name="connsiteX0" fmla="*/ 190281 w 207680"/>
                <a:gd name="connsiteY0" fmla="*/ 383513 h 383512"/>
                <a:gd name="connsiteX1" fmla="*/ 17397 w 207680"/>
                <a:gd name="connsiteY1" fmla="*/ 383513 h 383512"/>
                <a:gd name="connsiteX2" fmla="*/ 0 w 207680"/>
                <a:gd name="connsiteY2" fmla="*/ 364718 h 383512"/>
                <a:gd name="connsiteX3" fmla="*/ 0 w 207680"/>
                <a:gd name="connsiteY3" fmla="*/ 118207 h 383512"/>
                <a:gd name="connsiteX4" fmla="*/ 17397 w 207680"/>
                <a:gd name="connsiteY4" fmla="*/ 100965 h 383512"/>
                <a:gd name="connsiteX5" fmla="*/ 190281 w 207680"/>
                <a:gd name="connsiteY5" fmla="*/ 100965 h 383512"/>
                <a:gd name="connsiteX6" fmla="*/ 207678 w 207680"/>
                <a:gd name="connsiteY6" fmla="*/ 118207 h 383512"/>
                <a:gd name="connsiteX7" fmla="*/ 207678 w 207680"/>
                <a:gd name="connsiteY7" fmla="*/ 364718 h 383512"/>
                <a:gd name="connsiteX8" fmla="*/ 190281 w 207680"/>
                <a:gd name="connsiteY8" fmla="*/ 383513 h 383512"/>
                <a:gd name="connsiteX9" fmla="*/ 190281 w 207680"/>
                <a:gd name="connsiteY9" fmla="*/ 383513 h 383512"/>
                <a:gd name="connsiteX10" fmla="*/ 180184 w 207680"/>
                <a:gd name="connsiteY10" fmla="*/ 100965 h 383512"/>
                <a:gd name="connsiteX11" fmla="*/ 180184 w 207680"/>
                <a:gd name="connsiteY11" fmla="*/ 0 h 383512"/>
                <a:gd name="connsiteX12" fmla="*/ 24698 w 207680"/>
                <a:gd name="connsiteY12" fmla="*/ 0 h 383512"/>
                <a:gd name="connsiteX13" fmla="*/ 24698 w 207680"/>
                <a:gd name="connsiteY13" fmla="*/ 100965 h 383512"/>
                <a:gd name="connsiteX14" fmla="*/ 81394 w 207680"/>
                <a:gd name="connsiteY14" fmla="*/ 47687 h 383512"/>
                <a:gd name="connsiteX15" fmla="*/ 74093 w 207680"/>
                <a:gd name="connsiteY15" fmla="*/ 47687 h 383512"/>
                <a:gd name="connsiteX16" fmla="*/ 74093 w 207680"/>
                <a:gd name="connsiteY16" fmla="*/ 54832 h 383512"/>
                <a:gd name="connsiteX17" fmla="*/ 81394 w 207680"/>
                <a:gd name="connsiteY17" fmla="*/ 54832 h 383512"/>
                <a:gd name="connsiteX18" fmla="*/ 81394 w 207680"/>
                <a:gd name="connsiteY18" fmla="*/ 47687 h 383512"/>
                <a:gd name="connsiteX19" fmla="*/ 81394 w 207680"/>
                <a:gd name="connsiteY19" fmla="*/ 47687 h 383512"/>
                <a:gd name="connsiteX20" fmla="*/ 81394 w 207680"/>
                <a:gd name="connsiteY20" fmla="*/ 47687 h 383512"/>
                <a:gd name="connsiteX21" fmla="*/ 132187 w 207680"/>
                <a:gd name="connsiteY21" fmla="*/ 47687 h 383512"/>
                <a:gd name="connsiteX22" fmla="*/ 126440 w 207680"/>
                <a:gd name="connsiteY22" fmla="*/ 47687 h 383512"/>
                <a:gd name="connsiteX23" fmla="*/ 126440 w 207680"/>
                <a:gd name="connsiteY23" fmla="*/ 54832 h 383512"/>
                <a:gd name="connsiteX24" fmla="*/ 132187 w 207680"/>
                <a:gd name="connsiteY24" fmla="*/ 54832 h 383512"/>
                <a:gd name="connsiteX25" fmla="*/ 132187 w 207680"/>
                <a:gd name="connsiteY25" fmla="*/ 47687 h 383512"/>
                <a:gd name="connsiteX26" fmla="*/ 132187 w 207680"/>
                <a:gd name="connsiteY26" fmla="*/ 47687 h 383512"/>
                <a:gd name="connsiteX27" fmla="*/ 132187 w 207680"/>
                <a:gd name="connsiteY27" fmla="*/ 47687 h 383512"/>
                <a:gd name="connsiteX0" fmla="*/ 190281 w 207680"/>
                <a:gd name="connsiteY0" fmla="*/ 383513 h 383513"/>
                <a:gd name="connsiteX1" fmla="*/ 17397 w 207680"/>
                <a:gd name="connsiteY1" fmla="*/ 383513 h 383513"/>
                <a:gd name="connsiteX2" fmla="*/ 0 w 207680"/>
                <a:gd name="connsiteY2" fmla="*/ 364718 h 383513"/>
                <a:gd name="connsiteX3" fmla="*/ 0 w 207680"/>
                <a:gd name="connsiteY3" fmla="*/ 118207 h 383513"/>
                <a:gd name="connsiteX4" fmla="*/ 17397 w 207680"/>
                <a:gd name="connsiteY4" fmla="*/ 100965 h 383513"/>
                <a:gd name="connsiteX5" fmla="*/ 190281 w 207680"/>
                <a:gd name="connsiteY5" fmla="*/ 100965 h 383513"/>
                <a:gd name="connsiteX6" fmla="*/ 207678 w 207680"/>
                <a:gd name="connsiteY6" fmla="*/ 118207 h 383513"/>
                <a:gd name="connsiteX7" fmla="*/ 207678 w 207680"/>
                <a:gd name="connsiteY7" fmla="*/ 364718 h 383513"/>
                <a:gd name="connsiteX8" fmla="*/ 190281 w 207680"/>
                <a:gd name="connsiteY8" fmla="*/ 383513 h 383513"/>
                <a:gd name="connsiteX9" fmla="*/ 190281 w 207680"/>
                <a:gd name="connsiteY9" fmla="*/ 383513 h 383513"/>
                <a:gd name="connsiteX10" fmla="*/ 180184 w 207680"/>
                <a:gd name="connsiteY10" fmla="*/ 100965 h 383513"/>
                <a:gd name="connsiteX11" fmla="*/ 180184 w 207680"/>
                <a:gd name="connsiteY11" fmla="*/ 0 h 383513"/>
                <a:gd name="connsiteX12" fmla="*/ 24698 w 207680"/>
                <a:gd name="connsiteY12" fmla="*/ 0 h 383513"/>
                <a:gd name="connsiteX13" fmla="*/ 24698 w 207680"/>
                <a:gd name="connsiteY13" fmla="*/ 100965 h 383513"/>
                <a:gd name="connsiteX14" fmla="*/ 81394 w 207680"/>
                <a:gd name="connsiteY14" fmla="*/ 47687 h 383513"/>
                <a:gd name="connsiteX15" fmla="*/ 74093 w 207680"/>
                <a:gd name="connsiteY15" fmla="*/ 47687 h 383513"/>
                <a:gd name="connsiteX16" fmla="*/ 74093 w 207680"/>
                <a:gd name="connsiteY16" fmla="*/ 54832 h 383513"/>
                <a:gd name="connsiteX17" fmla="*/ 81394 w 207680"/>
                <a:gd name="connsiteY17" fmla="*/ 54832 h 383513"/>
                <a:gd name="connsiteX18" fmla="*/ 81394 w 207680"/>
                <a:gd name="connsiteY18" fmla="*/ 47687 h 383513"/>
                <a:gd name="connsiteX19" fmla="*/ 81394 w 207680"/>
                <a:gd name="connsiteY19" fmla="*/ 47687 h 383513"/>
                <a:gd name="connsiteX20" fmla="*/ 81394 w 207680"/>
                <a:gd name="connsiteY20" fmla="*/ 47687 h 383513"/>
                <a:gd name="connsiteX21" fmla="*/ 132187 w 207680"/>
                <a:gd name="connsiteY21" fmla="*/ 47687 h 383513"/>
                <a:gd name="connsiteX22" fmla="*/ 126440 w 207680"/>
                <a:gd name="connsiteY22" fmla="*/ 47687 h 383513"/>
                <a:gd name="connsiteX23" fmla="*/ 126440 w 207680"/>
                <a:gd name="connsiteY23" fmla="*/ 54832 h 383513"/>
                <a:gd name="connsiteX24" fmla="*/ 132187 w 207680"/>
                <a:gd name="connsiteY24" fmla="*/ 54832 h 383513"/>
                <a:gd name="connsiteX25" fmla="*/ 132187 w 207680"/>
                <a:gd name="connsiteY25" fmla="*/ 47687 h 383513"/>
                <a:gd name="connsiteX26" fmla="*/ 132187 w 207680"/>
                <a:gd name="connsiteY26" fmla="*/ 47687 h 383513"/>
                <a:gd name="connsiteX27" fmla="*/ 132187 w 207680"/>
                <a:gd name="connsiteY27" fmla="*/ 47687 h 38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7680" h="383513">
                  <a:moveTo>
                    <a:pt x="190281" y="383513"/>
                  </a:moveTo>
                  <a:lnTo>
                    <a:pt x="17397" y="383513"/>
                  </a:lnTo>
                  <a:cubicBezTo>
                    <a:pt x="7301" y="383513"/>
                    <a:pt x="0" y="374814"/>
                    <a:pt x="0" y="364718"/>
                  </a:cubicBezTo>
                  <a:lnTo>
                    <a:pt x="0" y="118207"/>
                  </a:lnTo>
                  <a:cubicBezTo>
                    <a:pt x="0" y="108110"/>
                    <a:pt x="7301" y="100965"/>
                    <a:pt x="17397" y="100965"/>
                  </a:cubicBezTo>
                  <a:lnTo>
                    <a:pt x="190281" y="100965"/>
                  </a:lnTo>
                  <a:cubicBezTo>
                    <a:pt x="200378" y="100965"/>
                    <a:pt x="207678" y="108110"/>
                    <a:pt x="207678" y="118207"/>
                  </a:cubicBezTo>
                  <a:lnTo>
                    <a:pt x="207678" y="364718"/>
                  </a:lnTo>
                  <a:cubicBezTo>
                    <a:pt x="207833" y="374814"/>
                    <a:pt x="200533" y="383513"/>
                    <a:pt x="190281" y="383513"/>
                  </a:cubicBezTo>
                  <a:lnTo>
                    <a:pt x="190281" y="383513"/>
                  </a:lnTo>
                  <a:close/>
                  <a:moveTo>
                    <a:pt x="180184" y="100965"/>
                  </a:moveTo>
                  <a:lnTo>
                    <a:pt x="180184" y="0"/>
                  </a:lnTo>
                  <a:lnTo>
                    <a:pt x="24698" y="0"/>
                  </a:lnTo>
                  <a:lnTo>
                    <a:pt x="24698" y="100965"/>
                  </a:lnTo>
                  <a:moveTo>
                    <a:pt x="81394" y="47687"/>
                  </a:moveTo>
                  <a:lnTo>
                    <a:pt x="74093" y="47687"/>
                  </a:lnTo>
                  <a:lnTo>
                    <a:pt x="74093" y="54832"/>
                  </a:lnTo>
                  <a:lnTo>
                    <a:pt x="81394" y="54832"/>
                  </a:lnTo>
                  <a:lnTo>
                    <a:pt x="81394" y="47687"/>
                  </a:lnTo>
                  <a:lnTo>
                    <a:pt x="81394" y="47687"/>
                  </a:lnTo>
                  <a:lnTo>
                    <a:pt x="81394" y="47687"/>
                  </a:lnTo>
                  <a:close/>
                  <a:moveTo>
                    <a:pt x="132187" y="47687"/>
                  </a:moveTo>
                  <a:lnTo>
                    <a:pt x="126440" y="47687"/>
                  </a:lnTo>
                  <a:lnTo>
                    <a:pt x="126440" y="54832"/>
                  </a:lnTo>
                  <a:lnTo>
                    <a:pt x="132187" y="54832"/>
                  </a:lnTo>
                  <a:lnTo>
                    <a:pt x="132187" y="47687"/>
                  </a:lnTo>
                  <a:lnTo>
                    <a:pt x="132187" y="47687"/>
                  </a:lnTo>
                  <a:lnTo>
                    <a:pt x="132187" y="47687"/>
                  </a:lnTo>
                  <a:close/>
                </a:path>
              </a:pathLst>
            </a:custGeom>
            <a:noFill/>
            <a:ln w="15875" cap="flat">
              <a:solidFill>
                <a:schemeClr val="bg1"/>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grpSp>
      <p:grpSp>
        <p:nvGrpSpPr>
          <p:cNvPr id="256" name="Group 255">
            <a:extLst>
              <a:ext uri="{FF2B5EF4-FFF2-40B4-BE49-F238E27FC236}">
                <a16:creationId xmlns:a16="http://schemas.microsoft.com/office/drawing/2014/main" id="{527E5F41-1BE7-47E6-998A-DDA813E68AD1}"/>
              </a:ext>
              <a:ext uri="{C183D7F6-B498-43B3-948B-1728B52AA6E4}">
                <adec:decorative xmlns:adec="http://schemas.microsoft.com/office/drawing/2017/decorative" val="1"/>
              </a:ext>
            </a:extLst>
          </p:cNvPr>
          <p:cNvGrpSpPr/>
          <p:nvPr/>
        </p:nvGrpSpPr>
        <p:grpSpPr>
          <a:xfrm>
            <a:off x="7019300" y="3007471"/>
            <a:ext cx="568058" cy="568058"/>
            <a:chOff x="4344728" y="2662581"/>
            <a:chExt cx="568058" cy="568058"/>
          </a:xfrm>
        </p:grpSpPr>
        <p:sp>
          <p:nvSpPr>
            <p:cNvPr id="257" name="Oval 256">
              <a:extLst>
                <a:ext uri="{FF2B5EF4-FFF2-40B4-BE49-F238E27FC236}">
                  <a16:creationId xmlns:a16="http://schemas.microsoft.com/office/drawing/2014/main" id="{40E66B5F-79F1-4580-97BB-C42108761CDA}"/>
                </a:ext>
              </a:extLst>
            </p:cNvPr>
            <p:cNvSpPr/>
            <p:nvPr/>
          </p:nvSpPr>
          <p:spPr bwMode="auto">
            <a:xfrm>
              <a:off x="4344728" y="2662581"/>
              <a:ext cx="568058" cy="56805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7BF2F825-967B-4E23-8F38-1E5EA3726B58}"/>
                </a:ext>
                <a:ext uri="{C183D7F6-B498-43B3-948B-1728B52AA6E4}">
                  <adec:decorative xmlns:adec="http://schemas.microsoft.com/office/drawing/2017/decorative" val="1"/>
                </a:ext>
              </a:extLst>
            </p:cNvPr>
            <p:cNvGrpSpPr/>
            <p:nvPr/>
          </p:nvGrpSpPr>
          <p:grpSpPr>
            <a:xfrm>
              <a:off x="4495700" y="2802552"/>
              <a:ext cx="266115" cy="288117"/>
              <a:chOff x="4939907" y="2478962"/>
              <a:chExt cx="363262" cy="393296"/>
            </a:xfrm>
          </p:grpSpPr>
          <p:sp>
            <p:nvSpPr>
              <p:cNvPr id="259" name="people_4">
                <a:extLst>
                  <a:ext uri="{FF2B5EF4-FFF2-40B4-BE49-F238E27FC236}">
                    <a16:creationId xmlns:a16="http://schemas.microsoft.com/office/drawing/2014/main" id="{67B560A3-A542-4931-902E-F1A25F01278F}"/>
                  </a:ext>
                </a:extLst>
              </p:cNvPr>
              <p:cNvSpPr>
                <a:spLocks noChangeAspect="1" noEditPoints="1"/>
              </p:cNvSpPr>
              <p:nvPr/>
            </p:nvSpPr>
            <p:spPr bwMode="auto">
              <a:xfrm>
                <a:off x="5077769" y="2698691"/>
                <a:ext cx="87538" cy="9786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260" name="Graphic 11">
                <a:extLst>
                  <a:ext uri="{FF2B5EF4-FFF2-40B4-BE49-F238E27FC236}">
                    <a16:creationId xmlns:a16="http://schemas.microsoft.com/office/drawing/2014/main" id="{5D14F3A9-82A1-4131-92E4-594C7AB3C879}"/>
                  </a:ext>
                </a:extLst>
              </p:cNvPr>
              <p:cNvSpPr/>
              <p:nvPr/>
            </p:nvSpPr>
            <p:spPr>
              <a:xfrm>
                <a:off x="5017864" y="2527539"/>
                <a:ext cx="207348" cy="296142"/>
              </a:xfrm>
              <a:custGeom>
                <a:avLst/>
                <a:gdLst>
                  <a:gd name="connsiteX0" fmla="*/ 318214 w 318214"/>
                  <a:gd name="connsiteY0" fmla="*/ 454486 h 454486"/>
                  <a:gd name="connsiteX1" fmla="*/ 0 w 318214"/>
                  <a:gd name="connsiteY1" fmla="*/ 454486 h 454486"/>
                  <a:gd name="connsiteX2" fmla="*/ 0 w 318214"/>
                  <a:gd name="connsiteY2" fmla="*/ 212879 h 454486"/>
                  <a:gd name="connsiteX3" fmla="*/ 318214 w 318214"/>
                  <a:gd name="connsiteY3" fmla="*/ 212879 h 454486"/>
                  <a:gd name="connsiteX4" fmla="*/ 318214 w 318214"/>
                  <a:gd name="connsiteY4" fmla="*/ 454486 h 454486"/>
                  <a:gd name="connsiteX5" fmla="*/ 318214 w 318214"/>
                  <a:gd name="connsiteY5" fmla="*/ 454486 h 454486"/>
                  <a:gd name="connsiteX6" fmla="*/ 318214 w 318214"/>
                  <a:gd name="connsiteY6" fmla="*/ 454486 h 454486"/>
                  <a:gd name="connsiteX7" fmla="*/ 261053 w 318214"/>
                  <a:gd name="connsiteY7" fmla="*/ 213027 h 454486"/>
                  <a:gd name="connsiteX8" fmla="*/ 261053 w 318214"/>
                  <a:gd name="connsiteY8" fmla="*/ 101799 h 454486"/>
                  <a:gd name="connsiteX9" fmla="*/ 161170 w 318214"/>
                  <a:gd name="connsiteY9" fmla="*/ 0 h 454486"/>
                  <a:gd name="connsiteX10" fmla="*/ 61286 w 318214"/>
                  <a:gd name="connsiteY10" fmla="*/ 101652 h 454486"/>
                  <a:gd name="connsiteX11" fmla="*/ 61286 w 318214"/>
                  <a:gd name="connsiteY11" fmla="*/ 212879 h 454486"/>
                  <a:gd name="connsiteX0" fmla="*/ 318214 w 318214"/>
                  <a:gd name="connsiteY0" fmla="*/ 454486 h 454486"/>
                  <a:gd name="connsiteX1" fmla="*/ 0 w 318214"/>
                  <a:gd name="connsiteY1" fmla="*/ 454486 h 454486"/>
                  <a:gd name="connsiteX2" fmla="*/ 0 w 318214"/>
                  <a:gd name="connsiteY2" fmla="*/ 212879 h 454486"/>
                  <a:gd name="connsiteX3" fmla="*/ 318214 w 318214"/>
                  <a:gd name="connsiteY3" fmla="*/ 212879 h 454486"/>
                  <a:gd name="connsiteX4" fmla="*/ 318214 w 318214"/>
                  <a:gd name="connsiteY4" fmla="*/ 454486 h 454486"/>
                  <a:gd name="connsiteX5" fmla="*/ 318214 w 318214"/>
                  <a:gd name="connsiteY5" fmla="*/ 454486 h 454486"/>
                  <a:gd name="connsiteX6" fmla="*/ 318214 w 318214"/>
                  <a:gd name="connsiteY6" fmla="*/ 454486 h 454486"/>
                  <a:gd name="connsiteX7" fmla="*/ 261053 w 318214"/>
                  <a:gd name="connsiteY7" fmla="*/ 213027 h 454486"/>
                  <a:gd name="connsiteX8" fmla="*/ 261053 w 318214"/>
                  <a:gd name="connsiteY8" fmla="*/ 101799 h 454486"/>
                  <a:gd name="connsiteX9" fmla="*/ 161170 w 318214"/>
                  <a:gd name="connsiteY9" fmla="*/ 0 h 454486"/>
                  <a:gd name="connsiteX10" fmla="*/ 61286 w 318214"/>
                  <a:gd name="connsiteY10" fmla="*/ 101652 h 454486"/>
                  <a:gd name="connsiteX11" fmla="*/ 61286 w 318214"/>
                  <a:gd name="connsiteY11" fmla="*/ 212879 h 45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14" h="454486">
                    <a:moveTo>
                      <a:pt x="318214" y="454486"/>
                    </a:moveTo>
                    <a:lnTo>
                      <a:pt x="0" y="454486"/>
                    </a:lnTo>
                    <a:lnTo>
                      <a:pt x="0" y="212879"/>
                    </a:lnTo>
                    <a:lnTo>
                      <a:pt x="318214" y="212879"/>
                    </a:lnTo>
                    <a:lnTo>
                      <a:pt x="318214" y="454486"/>
                    </a:lnTo>
                    <a:lnTo>
                      <a:pt x="318214" y="454486"/>
                    </a:lnTo>
                    <a:lnTo>
                      <a:pt x="318214" y="454486"/>
                    </a:lnTo>
                    <a:close/>
                    <a:moveTo>
                      <a:pt x="261053" y="213027"/>
                    </a:moveTo>
                    <a:lnTo>
                      <a:pt x="261053" y="101799"/>
                    </a:lnTo>
                    <a:cubicBezTo>
                      <a:pt x="261053" y="46112"/>
                      <a:pt x="217152" y="0"/>
                      <a:pt x="161170" y="0"/>
                    </a:cubicBezTo>
                    <a:cubicBezTo>
                      <a:pt x="105187" y="0"/>
                      <a:pt x="61286" y="46112"/>
                      <a:pt x="61286" y="101652"/>
                    </a:cubicBezTo>
                    <a:lnTo>
                      <a:pt x="61286" y="21287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endParaRPr>
              </a:p>
            </p:txBody>
          </p:sp>
          <p:sp>
            <p:nvSpPr>
              <p:cNvPr id="261" name="Rectangle: Rounded Corners 260">
                <a:extLst>
                  <a:ext uri="{FF2B5EF4-FFF2-40B4-BE49-F238E27FC236}">
                    <a16:creationId xmlns:a16="http://schemas.microsoft.com/office/drawing/2014/main" id="{A16B1A44-8681-4CD8-BC9C-C28216BE23D6}"/>
                  </a:ext>
                </a:extLst>
              </p:cNvPr>
              <p:cNvSpPr/>
              <p:nvPr/>
            </p:nvSpPr>
            <p:spPr bwMode="auto">
              <a:xfrm>
                <a:off x="4939907" y="2478962"/>
                <a:ext cx="363262" cy="393296"/>
              </a:xfrm>
              <a:prstGeom prst="roundRect">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sp>
        <p:nvSpPr>
          <p:cNvPr id="262" name="Rectangle 261">
            <a:extLst>
              <a:ext uri="{FF2B5EF4-FFF2-40B4-BE49-F238E27FC236}">
                <a16:creationId xmlns:a16="http://schemas.microsoft.com/office/drawing/2014/main" id="{108831A7-33DC-47A1-99BA-6B3016B34F0B}"/>
              </a:ext>
            </a:extLst>
          </p:cNvPr>
          <p:cNvSpPr/>
          <p:nvPr/>
        </p:nvSpPr>
        <p:spPr>
          <a:xfrm>
            <a:off x="628360" y="2128056"/>
            <a:ext cx="4591019" cy="2415790"/>
          </a:xfrm>
          <a:prstGeom prst="rect">
            <a:avLst/>
          </a:prstGeom>
        </p:spPr>
        <p:txBody>
          <a:bodyPr wrap="square" lIns="0">
            <a:spAutoFit/>
          </a:bodyPr>
          <a:lstStyle/>
          <a:p>
            <a:pPr defTabSz="914225">
              <a:spcAft>
                <a:spcPts val="2000"/>
              </a:spcAft>
              <a:defRPr/>
            </a:pPr>
            <a:r>
              <a:rPr lang="en-US" sz="1961">
                <a:ln w="3175">
                  <a:noFill/>
                </a:ln>
                <a:latin typeface="Segoe UI" panose="020B0502040204020203" pitchFamily="34" charset="0"/>
                <a:cs typeface="Segoe UI" panose="020B0502040204020203" pitchFamily="34" charset="0"/>
              </a:rPr>
              <a:t>Prevent 99.9% of identity attacks with multifactor authentication.</a:t>
            </a:r>
          </a:p>
          <a:p>
            <a:pPr defTabSz="914225">
              <a:spcAft>
                <a:spcPts val="2000"/>
              </a:spcAft>
              <a:defRPr/>
            </a:pPr>
            <a:r>
              <a:rPr lang="en-US" sz="1961">
                <a:ln w="3175">
                  <a:noFill/>
                </a:ln>
                <a:latin typeface="Segoe UI" panose="020B0502040204020203" pitchFamily="34" charset="0"/>
                <a:cs typeface="Segoe UI" panose="020B0502040204020203" pitchFamily="34" charset="0"/>
              </a:rPr>
              <a:t>Choose from a broad range of multifactor authentication options. </a:t>
            </a:r>
          </a:p>
          <a:p>
            <a:pPr defTabSz="914225">
              <a:spcAft>
                <a:spcPts val="2000"/>
              </a:spcAft>
              <a:defRPr/>
            </a:pPr>
            <a:r>
              <a:rPr lang="en-US" sz="1961">
                <a:ln w="3175">
                  <a:noFill/>
                </a:ln>
                <a:latin typeface="Segoe UI" panose="020B0502040204020203" pitchFamily="34" charset="0"/>
                <a:cs typeface="Segoe UI" panose="020B0502040204020203" pitchFamily="34" charset="0"/>
              </a:rPr>
              <a:t>Make sign-in even more seamless and secure with </a:t>
            </a:r>
            <a:r>
              <a:rPr lang="en-US" sz="1961" err="1">
                <a:ln w="3175">
                  <a:noFill/>
                </a:ln>
                <a:latin typeface="Segoe UI" panose="020B0502040204020203" pitchFamily="34" charset="0"/>
                <a:cs typeface="Segoe UI" panose="020B0502040204020203" pitchFamily="34" charset="0"/>
              </a:rPr>
              <a:t>passwordless</a:t>
            </a:r>
            <a:r>
              <a:rPr lang="en-US" sz="1961">
                <a:ln w="3175">
                  <a:noFill/>
                </a:ln>
                <a:latin typeface="Segoe UI" panose="020B0502040204020203" pitchFamily="34" charset="0"/>
                <a:cs typeface="Segoe UI" panose="020B0502040204020203" pitchFamily="34" charset="0"/>
              </a:rPr>
              <a:t> authentication.</a:t>
            </a:r>
          </a:p>
        </p:txBody>
      </p:sp>
    </p:spTree>
    <p:extLst>
      <p:ext uri="{BB962C8B-B14F-4D97-AF65-F5344CB8AC3E}">
        <p14:creationId xmlns:p14="http://schemas.microsoft.com/office/powerpoint/2010/main" val="108463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193843B-314C-5E43-866C-43CF2F8AB1E9}"/>
              </a:ext>
              <a:ext uri="{C183D7F6-B498-43B3-948B-1728B52AA6E4}">
                <adec:decorative xmlns:adec="http://schemas.microsoft.com/office/drawing/2017/decorative" val="1"/>
              </a:ext>
            </a:extLst>
          </p:cNvPr>
          <p:cNvSpPr/>
          <p:nvPr/>
        </p:nvSpPr>
        <p:spPr bwMode="auto">
          <a:xfrm>
            <a:off x="5394703" y="1789042"/>
            <a:ext cx="6797297" cy="50689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Arc 7">
            <a:extLst>
              <a:ext uri="{FF2B5EF4-FFF2-40B4-BE49-F238E27FC236}">
                <a16:creationId xmlns:a16="http://schemas.microsoft.com/office/drawing/2014/main" id="{0F65DC2D-5E36-480B-8CF9-83E916EA0DA2}"/>
              </a:ext>
              <a:ext uri="{C183D7F6-B498-43B3-948B-1728B52AA6E4}">
                <adec:decorative xmlns:adec="http://schemas.microsoft.com/office/drawing/2017/decorative" val="1"/>
              </a:ext>
            </a:extLst>
          </p:cNvPr>
          <p:cNvSpPr/>
          <p:nvPr/>
        </p:nvSpPr>
        <p:spPr>
          <a:xfrm>
            <a:off x="7015546" y="3257760"/>
            <a:ext cx="3711768" cy="3781704"/>
          </a:xfrm>
          <a:prstGeom prst="arc">
            <a:avLst>
              <a:gd name="adj1" fmla="val 12736204"/>
              <a:gd name="adj2" fmla="val 19711462"/>
            </a:avLst>
          </a:prstGeom>
          <a:ln w="3175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282828"/>
              </a:solidFill>
              <a:latin typeface="Segoe UI"/>
            </a:endParaRPr>
          </a:p>
        </p:txBody>
      </p:sp>
      <p:sp>
        <p:nvSpPr>
          <p:cNvPr id="39" name="Rectangle 38">
            <a:extLst>
              <a:ext uri="{FF2B5EF4-FFF2-40B4-BE49-F238E27FC236}">
                <a16:creationId xmlns:a16="http://schemas.microsoft.com/office/drawing/2014/main" id="{2558F571-2800-F34B-B69E-895C99FEE04B}"/>
              </a:ext>
              <a:ext uri="{C183D7F6-B498-43B3-948B-1728B52AA6E4}">
                <adec:decorative xmlns:adec="http://schemas.microsoft.com/office/drawing/2017/decorative" val="1"/>
              </a:ext>
            </a:extLst>
          </p:cNvPr>
          <p:cNvSpPr/>
          <p:nvPr/>
        </p:nvSpPr>
        <p:spPr bwMode="auto">
          <a:xfrm>
            <a:off x="8005801" y="2304686"/>
            <a:ext cx="1746607" cy="1746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cxnSp>
        <p:nvCxnSpPr>
          <p:cNvPr id="121" name="Straight Connector 120">
            <a:extLst>
              <a:ext uri="{FF2B5EF4-FFF2-40B4-BE49-F238E27FC236}">
                <a16:creationId xmlns:a16="http://schemas.microsoft.com/office/drawing/2014/main" id="{3352BB22-0582-864D-AD23-C14451B6DBC4}"/>
              </a:ext>
              <a:ext uri="{C183D7F6-B498-43B3-948B-1728B52AA6E4}">
                <adec:decorative xmlns:adec="http://schemas.microsoft.com/office/drawing/2017/decorative" val="1"/>
              </a:ext>
            </a:extLst>
          </p:cNvPr>
          <p:cNvCxnSpPr>
            <a:cxnSpLocks/>
          </p:cNvCxnSpPr>
          <p:nvPr/>
        </p:nvCxnSpPr>
        <p:spPr>
          <a:xfrm>
            <a:off x="7728831" y="4631909"/>
            <a:ext cx="2340237" cy="0"/>
          </a:xfrm>
          <a:prstGeom prst="line">
            <a:avLst/>
          </a:prstGeom>
          <a:noFill/>
          <a:ln w="31750" cap="flat" cmpd="sng" algn="ctr">
            <a:solidFill>
              <a:schemeClr val="accent4"/>
            </a:solidFill>
            <a:prstDash val="solid"/>
            <a:headEnd type="none" w="med" len="med"/>
            <a:tailEnd type="none" w="med" len="med"/>
          </a:ln>
          <a:effectLst/>
        </p:spPr>
      </p:cxnSp>
      <p:sp>
        <p:nvSpPr>
          <p:cNvPr id="89" name="Oval 88">
            <a:extLst>
              <a:ext uri="{FF2B5EF4-FFF2-40B4-BE49-F238E27FC236}">
                <a16:creationId xmlns:a16="http://schemas.microsoft.com/office/drawing/2014/main" id="{12B4E86D-051A-4C4F-B7AA-9B62974DCCAA}"/>
              </a:ext>
              <a:ext uri="{C183D7F6-B498-43B3-948B-1728B52AA6E4}">
                <adec:decorative xmlns:adec="http://schemas.microsoft.com/office/drawing/2017/decorative" val="1"/>
              </a:ext>
            </a:extLst>
          </p:cNvPr>
          <p:cNvSpPr/>
          <p:nvPr/>
        </p:nvSpPr>
        <p:spPr bwMode="auto">
          <a:xfrm>
            <a:off x="9925032" y="3808453"/>
            <a:ext cx="1580214" cy="15802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972135" rIns="179285" bIns="143428" numCol="1" spcCol="0" rtlCol="0" fromWordArt="0" anchor="t" anchorCtr="0" forceAA="0" compatLnSpc="1">
            <a:prstTxWarp prst="textNoShape">
              <a:avLst/>
            </a:prstTxWarp>
            <a:noAutofit/>
          </a:bodyPr>
          <a:lstStyle/>
          <a:p>
            <a:pPr algn="ctr" defTabSz="914367">
              <a:spcAft>
                <a:spcPts val="1176"/>
              </a:spcAft>
            </a:pPr>
            <a:endParaRPr lang="en-US" sz="1568">
              <a:gradFill>
                <a:gsLst>
                  <a:gs pos="83000">
                    <a:srgbClr val="282828"/>
                  </a:gs>
                  <a:gs pos="100000">
                    <a:srgbClr val="282828"/>
                  </a:gs>
                </a:gsLst>
                <a:lin ang="5400000" scaled="1"/>
              </a:gradFill>
              <a:latin typeface="Segoe UI"/>
            </a:endParaRPr>
          </a:p>
        </p:txBody>
      </p:sp>
      <p:sp>
        <p:nvSpPr>
          <p:cNvPr id="88" name="Oval 87">
            <a:extLst>
              <a:ext uri="{FF2B5EF4-FFF2-40B4-BE49-F238E27FC236}">
                <a16:creationId xmlns:a16="http://schemas.microsoft.com/office/drawing/2014/main" id="{9BDB0CB1-6257-844B-BF24-3673F0EF2709}"/>
              </a:ext>
              <a:ext uri="{C183D7F6-B498-43B3-948B-1728B52AA6E4}">
                <adec:decorative xmlns:adec="http://schemas.microsoft.com/office/drawing/2017/decorative" val="1"/>
              </a:ext>
            </a:extLst>
          </p:cNvPr>
          <p:cNvSpPr/>
          <p:nvPr/>
        </p:nvSpPr>
        <p:spPr bwMode="auto">
          <a:xfrm>
            <a:off x="6237614" y="3808453"/>
            <a:ext cx="1580214" cy="158021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972135" rIns="179285" bIns="143428" numCol="1" spcCol="0" rtlCol="0" fromWordArt="0" anchor="t" anchorCtr="0" forceAA="0" compatLnSpc="1">
            <a:prstTxWarp prst="textNoShape">
              <a:avLst/>
            </a:prstTxWarp>
            <a:noAutofit/>
          </a:bodyPr>
          <a:lstStyle/>
          <a:p>
            <a:pPr algn="ctr" defTabSz="914367">
              <a:spcAft>
                <a:spcPts val="1176"/>
              </a:spcAft>
            </a:pPr>
            <a:endParaRPr lang="en-US" sz="1568">
              <a:gradFill>
                <a:gsLst>
                  <a:gs pos="83000">
                    <a:srgbClr val="282828"/>
                  </a:gs>
                  <a:gs pos="100000">
                    <a:srgbClr val="282828"/>
                  </a:gs>
                </a:gsLst>
                <a:lin ang="5400000" scaled="1"/>
              </a:gradFill>
              <a:latin typeface="Segoe UI"/>
            </a:endParaRPr>
          </a:p>
        </p:txBody>
      </p:sp>
      <p:cxnSp>
        <p:nvCxnSpPr>
          <p:cNvPr id="92" name="Straight Connector 91">
            <a:extLst>
              <a:ext uri="{FF2B5EF4-FFF2-40B4-BE49-F238E27FC236}">
                <a16:creationId xmlns:a16="http://schemas.microsoft.com/office/drawing/2014/main" id="{4262162F-215F-5B42-B1D5-E855569C7306}"/>
              </a:ext>
              <a:ext uri="{C183D7F6-B498-43B3-948B-1728B52AA6E4}">
                <adec:decorative xmlns:adec="http://schemas.microsoft.com/office/drawing/2017/decorative" val="1"/>
              </a:ext>
            </a:extLst>
          </p:cNvPr>
          <p:cNvCxnSpPr>
            <a:cxnSpLocks/>
          </p:cNvCxnSpPr>
          <p:nvPr/>
        </p:nvCxnSpPr>
        <p:spPr>
          <a:xfrm>
            <a:off x="6208444" y="5925381"/>
            <a:ext cx="5355196" cy="0"/>
          </a:xfrm>
          <a:prstGeom prst="line">
            <a:avLst/>
          </a:prstGeom>
          <a:noFill/>
          <a:ln w="190500" cap="flat" cmpd="sng" algn="ctr">
            <a:solidFill>
              <a:schemeClr val="bg1"/>
            </a:solidFill>
            <a:prstDash val="solid"/>
            <a:headEnd type="none"/>
            <a:tailEnd type="none"/>
          </a:ln>
          <a:effectLst/>
        </p:spPr>
      </p:cxnSp>
      <p:sp>
        <p:nvSpPr>
          <p:cNvPr id="85" name="Oval 84">
            <a:extLst>
              <a:ext uri="{FF2B5EF4-FFF2-40B4-BE49-F238E27FC236}">
                <a16:creationId xmlns:a16="http://schemas.microsoft.com/office/drawing/2014/main" id="{2D05153E-AFF7-3942-BB4D-3F760CD848ED}"/>
              </a:ext>
              <a:ext uri="{C183D7F6-B498-43B3-948B-1728B52AA6E4}">
                <adec:decorative xmlns:adec="http://schemas.microsoft.com/office/drawing/2017/decorative" val="1"/>
              </a:ext>
            </a:extLst>
          </p:cNvPr>
          <p:cNvSpPr/>
          <p:nvPr/>
        </p:nvSpPr>
        <p:spPr bwMode="auto">
          <a:xfrm>
            <a:off x="8444885" y="4254452"/>
            <a:ext cx="765210" cy="765208"/>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972135" rIns="179285" bIns="143428" numCol="1" spcCol="0" rtlCol="0" fromWordArt="0" anchor="t" anchorCtr="0" forceAA="0" compatLnSpc="1">
            <a:prstTxWarp prst="textNoShape">
              <a:avLst/>
            </a:prstTxWarp>
            <a:noAutofit/>
          </a:bodyPr>
          <a:lstStyle/>
          <a:p>
            <a:pPr algn="ctr" defTabSz="914367">
              <a:spcAft>
                <a:spcPts val="1176"/>
              </a:spcAft>
            </a:pPr>
            <a:endParaRPr lang="en-US" sz="1568">
              <a:gradFill>
                <a:gsLst>
                  <a:gs pos="83000">
                    <a:srgbClr val="282828"/>
                  </a:gs>
                  <a:gs pos="100000">
                    <a:srgbClr val="282828"/>
                  </a:gs>
                </a:gsLst>
                <a:lin ang="5400000" scaled="1"/>
              </a:gradFill>
              <a:latin typeface="Segoe UI"/>
            </a:endParaRPr>
          </a:p>
        </p:txBody>
      </p:sp>
      <p:sp>
        <p:nvSpPr>
          <p:cNvPr id="14" name="Title 2">
            <a:extLst>
              <a:ext uri="{FF2B5EF4-FFF2-40B4-BE49-F238E27FC236}">
                <a16:creationId xmlns:a16="http://schemas.microsoft.com/office/drawing/2014/main" id="{085264A2-8834-4FE5-84F7-04B09A49694B}"/>
              </a:ext>
            </a:extLst>
          </p:cNvPr>
          <p:cNvSpPr>
            <a:spLocks noGrp="1"/>
          </p:cNvSpPr>
          <p:nvPr>
            <p:ph type="title"/>
          </p:nvPr>
        </p:nvSpPr>
        <p:spPr/>
        <p:txBody>
          <a:bodyPr/>
          <a:lstStyle/>
          <a:p>
            <a:r>
              <a:rPr lang="en-US"/>
              <a:t>Allow only compliant devices to access data</a:t>
            </a:r>
          </a:p>
        </p:txBody>
      </p:sp>
      <p:sp>
        <p:nvSpPr>
          <p:cNvPr id="3" name="Text Placeholder 2">
            <a:extLst>
              <a:ext uri="{FF2B5EF4-FFF2-40B4-BE49-F238E27FC236}">
                <a16:creationId xmlns:a16="http://schemas.microsoft.com/office/drawing/2014/main" id="{C729072B-DE67-AC43-8AF4-F4B61BD2A3FE}"/>
              </a:ext>
            </a:extLst>
          </p:cNvPr>
          <p:cNvSpPr>
            <a:spLocks noGrp="1"/>
          </p:cNvSpPr>
          <p:nvPr>
            <p:ph type="body" sz="quarter" idx="10"/>
          </p:nvPr>
        </p:nvSpPr>
        <p:spPr/>
        <p:txBody>
          <a:bodyPr/>
          <a:lstStyle/>
          <a:p>
            <a:r>
              <a:rPr lang="en-US"/>
              <a:t>Empower IT to apply controls through endpoint cloud management</a:t>
            </a:r>
          </a:p>
          <a:p>
            <a:endParaRPr lang="en-US"/>
          </a:p>
        </p:txBody>
      </p:sp>
      <p:sp>
        <p:nvSpPr>
          <p:cNvPr id="59" name="Oval 58">
            <a:extLst>
              <a:ext uri="{FF2B5EF4-FFF2-40B4-BE49-F238E27FC236}">
                <a16:creationId xmlns:a16="http://schemas.microsoft.com/office/drawing/2014/main" id="{3BE85D03-2AF4-4C0B-BE48-93A5F5BD1235}"/>
              </a:ext>
              <a:ext uri="{C183D7F6-B498-43B3-948B-1728B52AA6E4}">
                <adec:decorative xmlns:adec="http://schemas.microsoft.com/office/drawing/2017/decorative" val="1"/>
              </a:ext>
            </a:extLst>
          </p:cNvPr>
          <p:cNvSpPr/>
          <p:nvPr/>
        </p:nvSpPr>
        <p:spPr bwMode="auto">
          <a:xfrm>
            <a:off x="8476460" y="5580400"/>
            <a:ext cx="720594" cy="720592"/>
          </a:xfrm>
          <a:prstGeom prst="ellipse">
            <a:avLst/>
          </a:prstGeom>
          <a:solidFill>
            <a:schemeClr val="bg2"/>
          </a:solidFill>
          <a:ln w="1079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972135" rIns="179285" bIns="143428" numCol="1" spcCol="0" rtlCol="0" fromWordArt="0" anchor="t" anchorCtr="0" forceAA="0" compatLnSpc="1">
            <a:prstTxWarp prst="textNoShape">
              <a:avLst/>
            </a:prstTxWarp>
            <a:noAutofit/>
          </a:bodyPr>
          <a:lstStyle/>
          <a:p>
            <a:pPr algn="ctr" defTabSz="914367">
              <a:spcAft>
                <a:spcPts val="1176"/>
              </a:spcAft>
            </a:pPr>
            <a:endParaRPr lang="en-US" sz="1568">
              <a:gradFill>
                <a:gsLst>
                  <a:gs pos="83000">
                    <a:srgbClr val="282828"/>
                  </a:gs>
                  <a:gs pos="100000">
                    <a:srgbClr val="282828"/>
                  </a:gs>
                </a:gsLst>
                <a:lin ang="5400000" scaled="1"/>
              </a:gradFill>
              <a:latin typeface="Segoe UI"/>
            </a:endParaRPr>
          </a:p>
        </p:txBody>
      </p:sp>
      <p:sp>
        <p:nvSpPr>
          <p:cNvPr id="62" name="Oval 61">
            <a:extLst>
              <a:ext uri="{FF2B5EF4-FFF2-40B4-BE49-F238E27FC236}">
                <a16:creationId xmlns:a16="http://schemas.microsoft.com/office/drawing/2014/main" id="{D573AAA5-668B-4E2F-B49E-ECBF7BEF21C6}"/>
              </a:ext>
              <a:ext uri="{C183D7F6-B498-43B3-948B-1728B52AA6E4}">
                <adec:decorative xmlns:adec="http://schemas.microsoft.com/office/drawing/2017/decorative" val="1"/>
              </a:ext>
            </a:extLst>
          </p:cNvPr>
          <p:cNvSpPr/>
          <p:nvPr/>
        </p:nvSpPr>
        <p:spPr bwMode="auto">
          <a:xfrm>
            <a:off x="9825525" y="5580400"/>
            <a:ext cx="720594" cy="720592"/>
          </a:xfrm>
          <a:prstGeom prst="ellipse">
            <a:avLst/>
          </a:prstGeom>
          <a:solidFill>
            <a:schemeClr val="bg2"/>
          </a:solidFill>
          <a:ln w="1079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972135" rIns="179285" bIns="143428" numCol="1" spcCol="0" rtlCol="0" fromWordArt="0" anchor="t" anchorCtr="0" forceAA="0" compatLnSpc="1">
            <a:prstTxWarp prst="textNoShape">
              <a:avLst/>
            </a:prstTxWarp>
            <a:noAutofit/>
          </a:bodyPr>
          <a:lstStyle/>
          <a:p>
            <a:pPr algn="ctr" defTabSz="914367">
              <a:spcAft>
                <a:spcPts val="1176"/>
              </a:spcAft>
            </a:pPr>
            <a:endParaRPr lang="en-US" sz="1568">
              <a:gradFill>
                <a:gsLst>
                  <a:gs pos="83000">
                    <a:srgbClr val="282828"/>
                  </a:gs>
                  <a:gs pos="100000">
                    <a:srgbClr val="282828"/>
                  </a:gs>
                </a:gsLst>
                <a:lin ang="5400000" scaled="1"/>
              </a:gradFill>
              <a:latin typeface="Segoe UI"/>
            </a:endParaRPr>
          </a:p>
        </p:txBody>
      </p:sp>
      <p:sp>
        <p:nvSpPr>
          <p:cNvPr id="78" name="Oval 77">
            <a:extLst>
              <a:ext uri="{FF2B5EF4-FFF2-40B4-BE49-F238E27FC236}">
                <a16:creationId xmlns:a16="http://schemas.microsoft.com/office/drawing/2014/main" id="{A6F397C8-83C5-4F67-A890-DA3DA5077B9C}"/>
              </a:ext>
              <a:ext uri="{C183D7F6-B498-43B3-948B-1728B52AA6E4}">
                <adec:decorative xmlns:adec="http://schemas.microsoft.com/office/drawing/2017/decorative" val="1"/>
              </a:ext>
            </a:extLst>
          </p:cNvPr>
          <p:cNvSpPr/>
          <p:nvPr/>
        </p:nvSpPr>
        <p:spPr bwMode="auto">
          <a:xfrm>
            <a:off x="7127397" y="5580400"/>
            <a:ext cx="720592" cy="720592"/>
          </a:xfrm>
          <a:prstGeom prst="ellipse">
            <a:avLst/>
          </a:prstGeom>
          <a:solidFill>
            <a:schemeClr val="bg2"/>
          </a:solidFill>
          <a:ln w="1079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972135" rIns="179285" bIns="143428" numCol="1" spcCol="0" rtlCol="0" fromWordArt="0" anchor="t" anchorCtr="0" forceAA="0" compatLnSpc="1">
            <a:prstTxWarp prst="textNoShape">
              <a:avLst/>
            </a:prstTxWarp>
            <a:noAutofit/>
          </a:bodyPr>
          <a:lstStyle/>
          <a:p>
            <a:pPr algn="ctr" defTabSz="914367">
              <a:spcAft>
                <a:spcPts val="1176"/>
              </a:spcAft>
              <a:defRPr/>
            </a:pPr>
            <a:endParaRPr lang="en-US" sz="1568">
              <a:gradFill>
                <a:gsLst>
                  <a:gs pos="83000">
                    <a:srgbClr val="282828"/>
                  </a:gs>
                  <a:gs pos="100000">
                    <a:srgbClr val="282828"/>
                  </a:gs>
                </a:gsLst>
                <a:lin ang="5400000" scaled="1"/>
              </a:gradFill>
              <a:latin typeface="Segoe UI"/>
            </a:endParaRPr>
          </a:p>
        </p:txBody>
      </p:sp>
      <p:sp>
        <p:nvSpPr>
          <p:cNvPr id="82" name="Rectangle 81">
            <a:extLst>
              <a:ext uri="{FF2B5EF4-FFF2-40B4-BE49-F238E27FC236}">
                <a16:creationId xmlns:a16="http://schemas.microsoft.com/office/drawing/2014/main" id="{B90FF32F-69CE-9F46-9165-C9D6B4CD57ED}"/>
              </a:ext>
            </a:extLst>
          </p:cNvPr>
          <p:cNvSpPr/>
          <p:nvPr/>
        </p:nvSpPr>
        <p:spPr>
          <a:xfrm>
            <a:off x="628360" y="2128056"/>
            <a:ext cx="4591019" cy="3275769"/>
          </a:xfrm>
          <a:prstGeom prst="rect">
            <a:avLst/>
          </a:prstGeom>
        </p:spPr>
        <p:txBody>
          <a:bodyPr wrap="square" lIns="0">
            <a:spAutoFit/>
          </a:bodyPr>
          <a:lstStyle/>
          <a:p>
            <a:pPr defTabSz="914225">
              <a:spcAft>
                <a:spcPts val="2000"/>
              </a:spcAft>
              <a:defRPr/>
            </a:pPr>
            <a:r>
              <a:rPr lang="en-US" sz="1961">
                <a:ln w="3175">
                  <a:noFill/>
                </a:ln>
                <a:latin typeface="Segoe UI" panose="020B0502040204020203" pitchFamily="34" charset="0"/>
                <a:cs typeface="Segoe UI" panose="020B0502040204020203" pitchFamily="34" charset="0"/>
              </a:rPr>
              <a:t>Apply data protection policies on mobile devices and applications.</a:t>
            </a:r>
          </a:p>
          <a:p>
            <a:pPr defTabSz="914225">
              <a:spcAft>
                <a:spcPts val="2000"/>
              </a:spcAft>
              <a:defRPr/>
            </a:pPr>
            <a:r>
              <a:rPr lang="en-US" sz="1961">
                <a:ln w="3175">
                  <a:noFill/>
                </a:ln>
                <a:latin typeface="Segoe UI" panose="020B0502040204020203" pitchFamily="34" charset="0"/>
                <a:cs typeface="Segoe UI" panose="020B0502040204020203" pitchFamily="34" charset="0"/>
              </a:rPr>
              <a:t>Reduce risk of breaches by quickly remediating detected threats.</a:t>
            </a:r>
          </a:p>
          <a:p>
            <a:pPr defTabSz="914225">
              <a:spcAft>
                <a:spcPts val="2000"/>
              </a:spcAft>
              <a:defRPr/>
            </a:pPr>
            <a:r>
              <a:rPr lang="en-US" sz="1961">
                <a:ln w="3175">
                  <a:noFill/>
                </a:ln>
                <a:latin typeface="Segoe UI" panose="020B0502040204020203" pitchFamily="34" charset="0"/>
                <a:cs typeface="Segoe UI" panose="020B0502040204020203" pitchFamily="34" charset="0"/>
              </a:rPr>
              <a:t>Manage device health with detection and response integration and insights.</a:t>
            </a:r>
          </a:p>
          <a:p>
            <a:pPr defTabSz="914225">
              <a:spcAft>
                <a:spcPts val="2000"/>
              </a:spcAft>
              <a:defRPr/>
            </a:pPr>
            <a:r>
              <a:rPr lang="en-US" sz="1961">
                <a:ln w="3175">
                  <a:noFill/>
                </a:ln>
                <a:latin typeface="Segoe UI" panose="020B0502040204020203" pitchFamily="34" charset="0"/>
                <a:cs typeface="Segoe UI" panose="020B0502040204020203" pitchFamily="34" charset="0"/>
              </a:rPr>
              <a:t>Set risk-based Conditional Access for devices to protect sensitive information.</a:t>
            </a:r>
          </a:p>
        </p:txBody>
      </p:sp>
      <p:pic>
        <p:nvPicPr>
          <p:cNvPr id="67" name="Picture 66">
            <a:extLst>
              <a:ext uri="{FF2B5EF4-FFF2-40B4-BE49-F238E27FC236}">
                <a16:creationId xmlns:a16="http://schemas.microsoft.com/office/drawing/2014/main" id="{0932924C-844E-7249-9BEA-967C97B1DCF4}"/>
              </a:ext>
              <a:ext uri="{C183D7F6-B498-43B3-948B-1728B52AA6E4}">
                <adec:decorative xmlns:adec="http://schemas.microsoft.com/office/drawing/2017/decorative" val="1"/>
              </a:ext>
            </a:extLst>
          </p:cNvPr>
          <p:cNvPicPr>
            <a:picLocks noChangeAspect="1"/>
          </p:cNvPicPr>
          <p:nvPr/>
        </p:nvPicPr>
        <p:blipFill>
          <a:blip r:embed="rId3" cstate="screen">
            <a:duotone>
              <a:schemeClr val="accent3">
                <a:shade val="45000"/>
                <a:satMod val="135000"/>
              </a:schemeClr>
              <a:prstClr val="white"/>
            </a:duotone>
            <a:lum bright="-100000"/>
            <a:extLst>
              <a:ext uri="{28A0092B-C50C-407E-A947-70E740481C1C}">
                <a14:useLocalDpi xmlns:a14="http://schemas.microsoft.com/office/drawing/2010/main"/>
              </a:ext>
            </a:extLst>
          </a:blip>
          <a:stretch>
            <a:fillRect/>
          </a:stretch>
        </p:blipFill>
        <p:spPr>
          <a:xfrm>
            <a:off x="8695951" y="5802215"/>
            <a:ext cx="250168" cy="246332"/>
          </a:xfrm>
          <a:prstGeom prst="rect">
            <a:avLst/>
          </a:prstGeom>
        </p:spPr>
      </p:pic>
      <p:pic>
        <p:nvPicPr>
          <p:cNvPr id="77" name="Picture 76">
            <a:extLst>
              <a:ext uri="{FF2B5EF4-FFF2-40B4-BE49-F238E27FC236}">
                <a16:creationId xmlns:a16="http://schemas.microsoft.com/office/drawing/2014/main" id="{6C340AFE-D9FD-FD4B-9469-0E813191A172}"/>
              </a:ext>
              <a:ext uri="{C183D7F6-B498-43B3-948B-1728B52AA6E4}">
                <adec:decorative xmlns:adec="http://schemas.microsoft.com/office/drawing/2017/decorative" val="1"/>
              </a:ext>
            </a:extLst>
          </p:cNvPr>
          <p:cNvPicPr>
            <a:picLocks noChangeAspect="1"/>
          </p:cNvPicPr>
          <p:nvPr/>
        </p:nvPicPr>
        <p:blipFill>
          <a:blip r:embed="rId4" cstate="screen">
            <a:duotone>
              <a:schemeClr val="accent3">
                <a:shade val="45000"/>
                <a:satMod val="135000"/>
              </a:schemeClr>
              <a:prstClr val="white"/>
            </a:duotone>
            <a:lum bright="-100000"/>
            <a:extLst>
              <a:ext uri="{28A0092B-C50C-407E-A947-70E740481C1C}">
                <a14:useLocalDpi xmlns:a14="http://schemas.microsoft.com/office/drawing/2010/main"/>
              </a:ext>
            </a:extLst>
          </a:blip>
          <a:stretch>
            <a:fillRect/>
          </a:stretch>
        </p:blipFill>
        <p:spPr>
          <a:xfrm>
            <a:off x="10069068" y="5765403"/>
            <a:ext cx="249892" cy="319956"/>
          </a:xfrm>
          <a:prstGeom prst="rect">
            <a:avLst/>
          </a:prstGeom>
        </p:spPr>
      </p:pic>
      <p:pic>
        <p:nvPicPr>
          <p:cNvPr id="81" name="Picture 80">
            <a:extLst>
              <a:ext uri="{FF2B5EF4-FFF2-40B4-BE49-F238E27FC236}">
                <a16:creationId xmlns:a16="http://schemas.microsoft.com/office/drawing/2014/main" id="{46E985F2-37DE-5D4B-B565-9AFEE1D39C80}"/>
              </a:ext>
              <a:ext uri="{C183D7F6-B498-43B3-948B-1728B52AA6E4}">
                <adec:decorative xmlns:adec="http://schemas.microsoft.com/office/drawing/2017/decorative" val="1"/>
              </a:ext>
            </a:extLst>
          </p:cNvPr>
          <p:cNvPicPr>
            <a:picLocks noChangeAspect="1"/>
          </p:cNvPicPr>
          <p:nvPr/>
        </p:nvPicPr>
        <p:blipFill>
          <a:blip r:embed="rId5" cstate="screen">
            <a:duotone>
              <a:schemeClr val="accent3">
                <a:shade val="45000"/>
                <a:satMod val="135000"/>
              </a:schemeClr>
              <a:prstClr val="white"/>
            </a:duotone>
            <a:lum bright="-100000"/>
            <a:extLst>
              <a:ext uri="{28A0092B-C50C-407E-A947-70E740481C1C}">
                <a14:useLocalDpi xmlns:a14="http://schemas.microsoft.com/office/drawing/2010/main"/>
              </a:ext>
            </a:extLst>
          </a:blip>
          <a:stretch>
            <a:fillRect/>
          </a:stretch>
        </p:blipFill>
        <p:spPr>
          <a:xfrm>
            <a:off x="7338312" y="5778753"/>
            <a:ext cx="280482" cy="293256"/>
          </a:xfrm>
          <a:prstGeom prst="rect">
            <a:avLst/>
          </a:prstGeom>
        </p:spPr>
      </p:pic>
      <p:sp>
        <p:nvSpPr>
          <p:cNvPr id="84" name="binary">
            <a:extLst>
              <a:ext uri="{FF2B5EF4-FFF2-40B4-BE49-F238E27FC236}">
                <a16:creationId xmlns:a16="http://schemas.microsoft.com/office/drawing/2014/main" id="{F5D36A22-CB67-034D-AB34-24F6BEBC33B5}"/>
              </a:ext>
              <a:ext uri="{C183D7F6-B498-43B3-948B-1728B52AA6E4}">
                <adec:decorative xmlns:adec="http://schemas.microsoft.com/office/drawing/2017/decorative" val="1"/>
              </a:ext>
            </a:extLst>
          </p:cNvPr>
          <p:cNvSpPr>
            <a:spLocks noChangeAspect="1" noEditPoints="1"/>
          </p:cNvSpPr>
          <p:nvPr/>
        </p:nvSpPr>
        <p:spPr bwMode="auto">
          <a:xfrm>
            <a:off x="8652738" y="4490868"/>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monitor">
            <a:extLst>
              <a:ext uri="{FF2B5EF4-FFF2-40B4-BE49-F238E27FC236}">
                <a16:creationId xmlns:a16="http://schemas.microsoft.com/office/drawing/2014/main" id="{9FA30C1A-8E7B-2745-99F2-F7555CC82B67}"/>
              </a:ext>
              <a:ext uri="{C183D7F6-B498-43B3-948B-1728B52AA6E4}">
                <adec:decorative xmlns:adec="http://schemas.microsoft.com/office/drawing/2017/decorative" val="1"/>
              </a:ext>
            </a:extLst>
          </p:cNvPr>
          <p:cNvSpPr>
            <a:spLocks noChangeAspect="1" noEditPoints="1"/>
          </p:cNvSpPr>
          <p:nvPr/>
        </p:nvSpPr>
        <p:spPr bwMode="auto">
          <a:xfrm>
            <a:off x="6599230" y="4447985"/>
            <a:ext cx="854053" cy="65454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7" name="Laptop_E770">
            <a:extLst>
              <a:ext uri="{FF2B5EF4-FFF2-40B4-BE49-F238E27FC236}">
                <a16:creationId xmlns:a16="http://schemas.microsoft.com/office/drawing/2014/main" id="{434F5F0A-DF80-1349-829E-BCF923BB8641}"/>
              </a:ext>
              <a:ext uri="{C183D7F6-B498-43B3-948B-1728B52AA6E4}">
                <adec:decorative xmlns:adec="http://schemas.microsoft.com/office/drawing/2017/decorative" val="1"/>
              </a:ext>
            </a:extLst>
          </p:cNvPr>
          <p:cNvSpPr>
            <a:spLocks noChangeAspect="1" noEditPoints="1"/>
          </p:cNvSpPr>
          <p:nvPr/>
        </p:nvSpPr>
        <p:spPr bwMode="auto">
          <a:xfrm>
            <a:off x="10305213" y="4475508"/>
            <a:ext cx="854053" cy="56989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Shape 43">
            <a:extLst>
              <a:ext uri="{FF2B5EF4-FFF2-40B4-BE49-F238E27FC236}">
                <a16:creationId xmlns:a16="http://schemas.microsoft.com/office/drawing/2014/main" id="{09D86946-51B9-564B-8BDC-EE3F488B892A}"/>
              </a:ext>
              <a:ext uri="{C183D7F6-B498-43B3-948B-1728B52AA6E4}">
                <adec:decorative xmlns:adec="http://schemas.microsoft.com/office/drawing/2017/decorative" val="1"/>
              </a:ext>
            </a:extLst>
          </p:cNvPr>
          <p:cNvSpPr>
            <a:spLocks noChangeAspect="1"/>
          </p:cNvSpPr>
          <p:nvPr/>
        </p:nvSpPr>
        <p:spPr bwMode="auto">
          <a:xfrm>
            <a:off x="10283937" y="4027105"/>
            <a:ext cx="276373" cy="27637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Shape 43">
            <a:extLst>
              <a:ext uri="{FF2B5EF4-FFF2-40B4-BE49-F238E27FC236}">
                <a16:creationId xmlns:a16="http://schemas.microsoft.com/office/drawing/2014/main" id="{56DBB16A-7D14-934A-A9CF-2305848F6BA7}"/>
              </a:ext>
              <a:ext uri="{C183D7F6-B498-43B3-948B-1728B52AA6E4}">
                <adec:decorative xmlns:adec="http://schemas.microsoft.com/office/drawing/2017/decorative" val="1"/>
              </a:ext>
            </a:extLst>
          </p:cNvPr>
          <p:cNvSpPr>
            <a:spLocks noChangeAspect="1"/>
          </p:cNvSpPr>
          <p:nvPr/>
        </p:nvSpPr>
        <p:spPr bwMode="auto">
          <a:xfrm>
            <a:off x="7171286" y="4027105"/>
            <a:ext cx="276373" cy="27637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people_4">
            <a:extLst>
              <a:ext uri="{FF2B5EF4-FFF2-40B4-BE49-F238E27FC236}">
                <a16:creationId xmlns:a16="http://schemas.microsoft.com/office/drawing/2014/main" id="{2BE0B06E-646F-6B43-A3DA-83BF79C37CF7}"/>
              </a:ext>
              <a:ext uri="{C183D7F6-B498-43B3-948B-1728B52AA6E4}">
                <adec:decorative xmlns:adec="http://schemas.microsoft.com/office/drawing/2017/decorative" val="1"/>
              </a:ext>
            </a:extLst>
          </p:cNvPr>
          <p:cNvSpPr>
            <a:spLocks noChangeAspect="1" noEditPoints="1"/>
          </p:cNvSpPr>
          <p:nvPr/>
        </p:nvSpPr>
        <p:spPr bwMode="auto">
          <a:xfrm>
            <a:off x="6599230" y="3995797"/>
            <a:ext cx="290858" cy="325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house">
            <a:extLst>
              <a:ext uri="{FF2B5EF4-FFF2-40B4-BE49-F238E27FC236}">
                <a16:creationId xmlns:a16="http://schemas.microsoft.com/office/drawing/2014/main" id="{2B007DBC-0D33-2C4A-9D91-279176B52E33}"/>
              </a:ext>
              <a:ext uri="{C183D7F6-B498-43B3-948B-1728B52AA6E4}">
                <adec:decorative xmlns:adec="http://schemas.microsoft.com/office/drawing/2017/decorative" val="1"/>
              </a:ext>
            </a:extLst>
          </p:cNvPr>
          <p:cNvSpPr>
            <a:spLocks noChangeAspect="1" noEditPoints="1"/>
          </p:cNvSpPr>
          <p:nvPr/>
        </p:nvSpPr>
        <p:spPr bwMode="auto">
          <a:xfrm>
            <a:off x="6885359" y="4585902"/>
            <a:ext cx="258075" cy="228938"/>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people_4">
            <a:extLst>
              <a:ext uri="{FF2B5EF4-FFF2-40B4-BE49-F238E27FC236}">
                <a16:creationId xmlns:a16="http://schemas.microsoft.com/office/drawing/2014/main" id="{7CD36304-89A4-F54A-993A-2C325E84E789}"/>
              </a:ext>
              <a:ext uri="{C183D7F6-B498-43B3-948B-1728B52AA6E4}">
                <adec:decorative xmlns:adec="http://schemas.microsoft.com/office/drawing/2017/decorative" val="1"/>
              </a:ext>
            </a:extLst>
          </p:cNvPr>
          <p:cNvSpPr>
            <a:spLocks noChangeAspect="1" noEditPoints="1"/>
          </p:cNvSpPr>
          <p:nvPr/>
        </p:nvSpPr>
        <p:spPr bwMode="auto">
          <a:xfrm>
            <a:off x="10863117" y="3995797"/>
            <a:ext cx="290858" cy="325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uilding_1">
            <a:extLst>
              <a:ext uri="{FF2B5EF4-FFF2-40B4-BE49-F238E27FC236}">
                <a16:creationId xmlns:a16="http://schemas.microsoft.com/office/drawing/2014/main" id="{206DC707-B71A-A141-B348-D98D193C3C72}"/>
              </a:ext>
              <a:ext uri="{C183D7F6-B498-43B3-948B-1728B52AA6E4}">
                <adec:decorative xmlns:adec="http://schemas.microsoft.com/office/drawing/2017/decorative" val="1"/>
              </a:ext>
            </a:extLst>
          </p:cNvPr>
          <p:cNvSpPr>
            <a:spLocks noChangeAspect="1" noEditPoints="1"/>
          </p:cNvSpPr>
          <p:nvPr/>
        </p:nvSpPr>
        <p:spPr bwMode="auto">
          <a:xfrm>
            <a:off x="10602784" y="4552775"/>
            <a:ext cx="249988" cy="251008"/>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3" name="people_4">
            <a:extLst>
              <a:ext uri="{FF2B5EF4-FFF2-40B4-BE49-F238E27FC236}">
                <a16:creationId xmlns:a16="http://schemas.microsoft.com/office/drawing/2014/main" id="{1078CD78-5B5C-204B-83C9-5A6E3F6D6B42}"/>
              </a:ext>
              <a:ext uri="{C183D7F6-B498-43B3-948B-1728B52AA6E4}">
                <adec:decorative xmlns:adec="http://schemas.microsoft.com/office/drawing/2017/decorative" val="1"/>
              </a:ext>
            </a:extLst>
          </p:cNvPr>
          <p:cNvSpPr>
            <a:spLocks noChangeAspect="1" noEditPoints="1"/>
          </p:cNvSpPr>
          <p:nvPr/>
        </p:nvSpPr>
        <p:spPr bwMode="auto">
          <a:xfrm>
            <a:off x="8179644" y="2526729"/>
            <a:ext cx="290858" cy="325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server_2">
            <a:extLst>
              <a:ext uri="{FF2B5EF4-FFF2-40B4-BE49-F238E27FC236}">
                <a16:creationId xmlns:a16="http://schemas.microsoft.com/office/drawing/2014/main" id="{68A53DA2-77D5-9C4D-9FE7-ABF22CDB3980}"/>
              </a:ext>
              <a:ext uri="{C183D7F6-B498-43B3-948B-1728B52AA6E4}">
                <adec:decorative xmlns:adec="http://schemas.microsoft.com/office/drawing/2017/decorative" val="1"/>
              </a:ext>
            </a:extLst>
          </p:cNvPr>
          <p:cNvSpPr>
            <a:spLocks noChangeAspect="1" noEditPoints="1"/>
          </p:cNvSpPr>
          <p:nvPr/>
        </p:nvSpPr>
        <p:spPr bwMode="auto">
          <a:xfrm>
            <a:off x="8663812" y="3063611"/>
            <a:ext cx="564614" cy="70077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car">
            <a:extLst>
              <a:ext uri="{FF2B5EF4-FFF2-40B4-BE49-F238E27FC236}">
                <a16:creationId xmlns:a16="http://schemas.microsoft.com/office/drawing/2014/main" id="{4B0205A3-846D-974A-9D45-A1A47D4F81D8}"/>
              </a:ext>
              <a:ext uri="{C183D7F6-B498-43B3-948B-1728B52AA6E4}">
                <adec:decorative xmlns:adec="http://schemas.microsoft.com/office/drawing/2017/decorative" val="1"/>
              </a:ext>
            </a:extLst>
          </p:cNvPr>
          <p:cNvSpPr>
            <a:spLocks noChangeAspect="1" noEditPoints="1"/>
          </p:cNvSpPr>
          <p:nvPr/>
        </p:nvSpPr>
        <p:spPr bwMode="auto">
          <a:xfrm>
            <a:off x="9179036" y="2530722"/>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25345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2B93-2A74-4E9C-B807-453C2048FAEB}"/>
              </a:ext>
            </a:extLst>
          </p:cNvPr>
          <p:cNvSpPr>
            <a:spLocks noGrp="1"/>
          </p:cNvSpPr>
          <p:nvPr>
            <p:ph type="title"/>
          </p:nvPr>
        </p:nvSpPr>
        <p:spPr/>
        <p:txBody>
          <a:bodyPr/>
          <a:lstStyle/>
          <a:p>
            <a:r>
              <a:rPr lang="en-US"/>
              <a:t>Configure adaptive access policies</a:t>
            </a:r>
          </a:p>
        </p:txBody>
      </p:sp>
      <p:sp>
        <p:nvSpPr>
          <p:cNvPr id="5" name="Text Placeholder 4">
            <a:extLst>
              <a:ext uri="{FF2B5EF4-FFF2-40B4-BE49-F238E27FC236}">
                <a16:creationId xmlns:a16="http://schemas.microsoft.com/office/drawing/2014/main" id="{360AD637-044F-E84A-B906-62DDDEF9EF3A}"/>
              </a:ext>
            </a:extLst>
          </p:cNvPr>
          <p:cNvSpPr>
            <a:spLocks noGrp="1"/>
          </p:cNvSpPr>
          <p:nvPr>
            <p:ph type="body" sz="quarter" idx="10"/>
          </p:nvPr>
        </p:nvSpPr>
        <p:spPr>
          <a:xfrm>
            <a:off x="627490" y="1019508"/>
            <a:ext cx="10847728" cy="437503"/>
          </a:xfrm>
        </p:spPr>
        <p:txBody>
          <a:bodyPr/>
          <a:lstStyle/>
          <a:p>
            <a:r>
              <a:rPr lang="en-US"/>
              <a:t>Control access with smart policies and ​risk assessments</a:t>
            </a:r>
          </a:p>
        </p:txBody>
      </p:sp>
      <p:sp>
        <p:nvSpPr>
          <p:cNvPr id="63" name="Rectangle 62">
            <a:extLst>
              <a:ext uri="{FF2B5EF4-FFF2-40B4-BE49-F238E27FC236}">
                <a16:creationId xmlns:a16="http://schemas.microsoft.com/office/drawing/2014/main" id="{F2FF7575-1558-BB42-AA2A-D56941B9A616}"/>
              </a:ext>
            </a:extLst>
          </p:cNvPr>
          <p:cNvSpPr/>
          <p:nvPr/>
        </p:nvSpPr>
        <p:spPr>
          <a:xfrm>
            <a:off x="628878" y="1767100"/>
            <a:ext cx="4335008" cy="1369477"/>
          </a:xfrm>
          <a:prstGeom prst="rect">
            <a:avLst/>
          </a:prstGeom>
        </p:spPr>
        <p:txBody>
          <a:bodyPr wrap="square" lIns="0">
            <a:spAutoFit/>
          </a:bodyPr>
          <a:lstStyle/>
          <a:p>
            <a:pPr defTabSz="914225">
              <a:spcAft>
                <a:spcPts val="2941"/>
              </a:spcAft>
              <a:defRPr/>
            </a:pPr>
            <a:r>
              <a:rPr lang="en-US" sz="1961">
                <a:ln w="3175">
                  <a:noFill/>
                </a:ln>
                <a:latin typeface="Segoe UI" panose="020B0502040204020203" pitchFamily="34" charset="0"/>
                <a:cs typeface="Segoe UI" panose="020B0502040204020203" pitchFamily="34" charset="0"/>
              </a:rPr>
              <a:t>Configure real-time adaptive access policies with Conditional Access.</a:t>
            </a:r>
          </a:p>
          <a:p>
            <a:pPr defTabSz="914225">
              <a:spcAft>
                <a:spcPts val="2941"/>
              </a:spcAft>
              <a:defRPr/>
            </a:pPr>
            <a:r>
              <a:rPr lang="en-US" sz="1961">
                <a:ln w="3175">
                  <a:noFill/>
                </a:ln>
                <a:latin typeface="Segoe UI" panose="020B0502040204020203" pitchFamily="34" charset="0"/>
                <a:cs typeface="Segoe UI" panose="020B0502040204020203" pitchFamily="34" charset="0"/>
              </a:rPr>
              <a:t>Set flexible policies based on:</a:t>
            </a:r>
          </a:p>
        </p:txBody>
      </p:sp>
      <p:sp>
        <p:nvSpPr>
          <p:cNvPr id="65" name="Text Placeholder 1">
            <a:extLst>
              <a:ext uri="{FF2B5EF4-FFF2-40B4-BE49-F238E27FC236}">
                <a16:creationId xmlns:a16="http://schemas.microsoft.com/office/drawing/2014/main" id="{589DB270-BA08-684C-8ADD-26DC9429CEF3}"/>
              </a:ext>
              <a:ext uri="{C183D7F6-B498-43B3-948B-1728B52AA6E4}">
                <adec:decorative xmlns:adec="http://schemas.microsoft.com/office/drawing/2017/decorative" val="0"/>
              </a:ext>
            </a:extLst>
          </p:cNvPr>
          <p:cNvSpPr txBox="1">
            <a:spLocks/>
          </p:cNvSpPr>
          <p:nvPr/>
        </p:nvSpPr>
        <p:spPr>
          <a:xfrm>
            <a:off x="836738" y="3138524"/>
            <a:ext cx="3559407" cy="2014398"/>
          </a:xfrm>
          <a:prstGeom prst="rect">
            <a:avLst/>
          </a:prstGeom>
          <a:noFill/>
          <a:ln>
            <a:noFill/>
          </a:ln>
        </p:spPr>
        <p:txBody>
          <a:bodyPr vert="horz" wrap="square" lIns="0" tIns="0" rIns="0" bIns="0" rtlCol="0">
            <a:spAutoFit/>
          </a:bodyPr>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kern="1200" spc="0" baseline="0">
                <a:solidFill>
                  <a:srgbClr val="000000"/>
                </a:solidFill>
                <a:latin typeface="+mn-lt"/>
                <a:ea typeface="+mn-ea"/>
                <a:cs typeface="+mn-cs"/>
              </a:defRPr>
            </a:lvl2pPr>
            <a:lvl3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89638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8630" indent="-285750" defTabSz="914367">
              <a:lnSpc>
                <a:spcPct val="100000"/>
              </a:lnSpc>
              <a:spcBef>
                <a:spcPts val="576"/>
              </a:spcBef>
              <a:buFont typeface="Arial" panose="020B0604020202020204" pitchFamily="34" charset="0"/>
              <a:buChar char="•"/>
            </a:pPr>
            <a:r>
              <a:rPr lang="en-US" sz="1765">
                <a:solidFill>
                  <a:schemeClr val="tx1"/>
                </a:solidFill>
                <a:latin typeface="Segoe Pro Display"/>
              </a:rPr>
              <a:t>Sign-in risk</a:t>
            </a:r>
          </a:p>
          <a:p>
            <a:pPr marL="468630" indent="-285750" defTabSz="914367">
              <a:lnSpc>
                <a:spcPct val="100000"/>
              </a:lnSpc>
              <a:spcBef>
                <a:spcPts val="576"/>
              </a:spcBef>
              <a:buFont typeface="Arial" panose="020B0604020202020204" pitchFamily="34" charset="0"/>
              <a:buChar char="•"/>
            </a:pPr>
            <a:r>
              <a:rPr lang="en-US" sz="1765">
                <a:solidFill>
                  <a:schemeClr val="tx1"/>
                </a:solidFill>
                <a:latin typeface="Segoe Pro Display"/>
              </a:rPr>
              <a:t>User risk </a:t>
            </a:r>
          </a:p>
          <a:p>
            <a:pPr marL="468630" indent="-285750" defTabSz="914367">
              <a:lnSpc>
                <a:spcPct val="100000"/>
              </a:lnSpc>
              <a:spcBef>
                <a:spcPts val="576"/>
              </a:spcBef>
              <a:buFont typeface="Arial" panose="020B0604020202020204" pitchFamily="34" charset="0"/>
              <a:buChar char="•"/>
            </a:pPr>
            <a:r>
              <a:rPr lang="en-US" sz="1765">
                <a:solidFill>
                  <a:schemeClr val="tx1"/>
                </a:solidFill>
                <a:latin typeface="Segoe Pro Display"/>
              </a:rPr>
              <a:t>Device state</a:t>
            </a:r>
          </a:p>
          <a:p>
            <a:pPr marL="468630" indent="-285750" defTabSz="914367">
              <a:lnSpc>
                <a:spcPct val="100000"/>
              </a:lnSpc>
              <a:spcBef>
                <a:spcPts val="576"/>
              </a:spcBef>
              <a:buFont typeface="Arial" panose="020B0604020202020204" pitchFamily="34" charset="0"/>
              <a:buChar char="•"/>
            </a:pPr>
            <a:r>
              <a:rPr lang="en-US" sz="1765">
                <a:solidFill>
                  <a:schemeClr val="tx1"/>
                </a:solidFill>
                <a:latin typeface="Segoe Pro Display"/>
              </a:rPr>
              <a:t>Device platform</a:t>
            </a:r>
          </a:p>
          <a:p>
            <a:pPr marL="468630" indent="-285750" defTabSz="914367">
              <a:lnSpc>
                <a:spcPct val="100000"/>
              </a:lnSpc>
              <a:spcBef>
                <a:spcPts val="576"/>
              </a:spcBef>
              <a:buFont typeface="Arial" panose="020B0604020202020204" pitchFamily="34" charset="0"/>
              <a:buChar char="•"/>
            </a:pPr>
            <a:r>
              <a:rPr lang="en-US" sz="1765">
                <a:solidFill>
                  <a:schemeClr val="tx1"/>
                </a:solidFill>
                <a:latin typeface="Segoe Pro Display"/>
              </a:rPr>
              <a:t>Location</a:t>
            </a:r>
          </a:p>
          <a:p>
            <a:pPr marL="468630" indent="-285750" defTabSz="914367">
              <a:lnSpc>
                <a:spcPct val="100000"/>
              </a:lnSpc>
              <a:spcBef>
                <a:spcPts val="576"/>
              </a:spcBef>
              <a:buFont typeface="Arial" panose="020B0604020202020204" pitchFamily="34" charset="0"/>
              <a:buChar char="•"/>
            </a:pPr>
            <a:r>
              <a:rPr lang="en-US" sz="1765">
                <a:solidFill>
                  <a:schemeClr val="tx1"/>
                </a:solidFill>
                <a:latin typeface="Segoe Pro Display"/>
              </a:rPr>
              <a:t>Applications</a:t>
            </a:r>
          </a:p>
        </p:txBody>
      </p:sp>
      <p:sp>
        <p:nvSpPr>
          <p:cNvPr id="3" name="Rectangle 2">
            <a:extLst>
              <a:ext uri="{FF2B5EF4-FFF2-40B4-BE49-F238E27FC236}">
                <a16:creationId xmlns:a16="http://schemas.microsoft.com/office/drawing/2014/main" id="{3708E04B-9B46-4C35-9352-3B72B20371BD}"/>
              </a:ext>
            </a:extLst>
          </p:cNvPr>
          <p:cNvSpPr/>
          <p:nvPr/>
        </p:nvSpPr>
        <p:spPr>
          <a:xfrm>
            <a:off x="622318" y="5333013"/>
            <a:ext cx="4436640" cy="997581"/>
          </a:xfrm>
          <a:prstGeom prst="rect">
            <a:avLst/>
          </a:prstGeom>
        </p:spPr>
        <p:txBody>
          <a:bodyPr wrap="square" lIns="0">
            <a:spAutoFit/>
          </a:bodyPr>
          <a:lstStyle/>
          <a:p>
            <a:pPr defTabSz="914225">
              <a:spcAft>
                <a:spcPts val="2941"/>
              </a:spcAft>
              <a:defRPr/>
            </a:pPr>
            <a:r>
              <a:rPr lang="en-US" sz="1961">
                <a:ln w="3175">
                  <a:noFill/>
                </a:ln>
                <a:latin typeface="Segoe UI" panose="020B0502040204020203" pitchFamily="34" charset="0"/>
                <a:cs typeface="Segoe UI" panose="020B0502040204020203" pitchFamily="34" charset="0"/>
              </a:rPr>
              <a:t>Extend real-time policy controls based on event changes during a user session with Continuous Access Evaluation.</a:t>
            </a:r>
          </a:p>
        </p:txBody>
      </p:sp>
      <p:sp>
        <p:nvSpPr>
          <p:cNvPr id="62" name="Rectangle 61">
            <a:extLst>
              <a:ext uri="{FF2B5EF4-FFF2-40B4-BE49-F238E27FC236}">
                <a16:creationId xmlns:a16="http://schemas.microsoft.com/office/drawing/2014/main" id="{DB809C6B-D756-2249-92C8-0B906940CBC7}"/>
              </a:ext>
              <a:ext uri="{C183D7F6-B498-43B3-948B-1728B52AA6E4}">
                <adec:decorative xmlns:adec="http://schemas.microsoft.com/office/drawing/2017/decorative" val="1"/>
              </a:ext>
            </a:extLst>
          </p:cNvPr>
          <p:cNvSpPr/>
          <p:nvPr/>
        </p:nvSpPr>
        <p:spPr bwMode="auto">
          <a:xfrm>
            <a:off x="5394703" y="1789042"/>
            <a:ext cx="6797297" cy="50689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69" name="Group 68">
            <a:extLst>
              <a:ext uri="{FF2B5EF4-FFF2-40B4-BE49-F238E27FC236}">
                <a16:creationId xmlns:a16="http://schemas.microsoft.com/office/drawing/2014/main" id="{DFFD3498-FAD8-4564-9B3C-3C8B7393D03E}"/>
              </a:ext>
              <a:ext uri="{C183D7F6-B498-43B3-948B-1728B52AA6E4}">
                <adec:decorative xmlns:adec="http://schemas.microsoft.com/office/drawing/2017/decorative" val="1"/>
              </a:ext>
            </a:extLst>
          </p:cNvPr>
          <p:cNvGrpSpPr/>
          <p:nvPr/>
        </p:nvGrpSpPr>
        <p:grpSpPr>
          <a:xfrm>
            <a:off x="5825331" y="2248028"/>
            <a:ext cx="2325476" cy="3804354"/>
            <a:chOff x="5593842" y="1573654"/>
            <a:chExt cx="2372106" cy="3880640"/>
          </a:xfrm>
        </p:grpSpPr>
        <p:sp>
          <p:nvSpPr>
            <p:cNvPr id="70" name="Rectangle 69">
              <a:extLst>
                <a:ext uri="{FF2B5EF4-FFF2-40B4-BE49-F238E27FC236}">
                  <a16:creationId xmlns:a16="http://schemas.microsoft.com/office/drawing/2014/main" id="{18466BBF-90A4-45B6-9C80-396A8A30BE6B}"/>
                </a:ext>
              </a:extLst>
            </p:cNvPr>
            <p:cNvSpPr/>
            <p:nvPr/>
          </p:nvSpPr>
          <p:spPr>
            <a:xfrm>
              <a:off x="6448167" y="1573654"/>
              <a:ext cx="1193984" cy="340307"/>
            </a:xfrm>
            <a:prstGeom prst="rect">
              <a:avLst/>
            </a:prstGeom>
          </p:spPr>
          <p:txBody>
            <a:bodyPr wrap="none" anchor="ctr">
              <a:spAutoFit/>
            </a:bodyPr>
            <a:lstStyle/>
            <a:p>
              <a:pPr algn="ctr" defTabSz="861252">
                <a:defRPr/>
              </a:pPr>
              <a:r>
                <a:rPr lang="en-US" sz="1568" kern="0">
                  <a:latin typeface="+mj-lt"/>
                  <a:ea typeface="ＭＳ Ｐゴシック" charset="0"/>
                  <a:cs typeface="Segoe UI Semibold" panose="020B0702040204020203" pitchFamily="34" charset="0"/>
                </a:rPr>
                <a:t>Conditions</a:t>
              </a:r>
            </a:p>
          </p:txBody>
        </p:sp>
        <p:pic>
          <p:nvPicPr>
            <p:cNvPr id="71" name="Picture 70" descr="An icon of a person">
              <a:extLst>
                <a:ext uri="{FF2B5EF4-FFF2-40B4-BE49-F238E27FC236}">
                  <a16:creationId xmlns:a16="http://schemas.microsoft.com/office/drawing/2014/main" id="{E85CE9D0-BA6A-4BBB-B529-05A3AED28D9F}"/>
                </a:ext>
              </a:extLst>
            </p:cNvPr>
            <p:cNvPicPr>
              <a:picLocks noChangeAspect="1"/>
            </p:cNvPicPr>
            <p:nvPr/>
          </p:nvPicPr>
          <p:blipFill>
            <a:blip r:embed="rId3"/>
            <a:stretch>
              <a:fillRect/>
            </a:stretch>
          </p:blipFill>
          <p:spPr>
            <a:xfrm>
              <a:off x="7274052" y="2044827"/>
              <a:ext cx="691896" cy="691896"/>
            </a:xfrm>
            <a:prstGeom prst="rect">
              <a:avLst/>
            </a:prstGeom>
          </p:spPr>
        </p:pic>
        <p:sp>
          <p:nvSpPr>
            <p:cNvPr id="72" name="TextBox 71">
              <a:extLst>
                <a:ext uri="{FF2B5EF4-FFF2-40B4-BE49-F238E27FC236}">
                  <a16:creationId xmlns:a16="http://schemas.microsoft.com/office/drawing/2014/main" id="{8B12AA43-8344-4A96-9437-F3883BB3A1AB}"/>
                </a:ext>
              </a:extLst>
            </p:cNvPr>
            <p:cNvSpPr txBox="1"/>
            <p:nvPr/>
          </p:nvSpPr>
          <p:spPr>
            <a:xfrm>
              <a:off x="6247748" y="2150521"/>
              <a:ext cx="986157" cy="400110"/>
            </a:xfrm>
            <a:prstGeom prst="rect">
              <a:avLst/>
            </a:prstGeom>
          </p:spPr>
          <p:txBody>
            <a:bodyPr wrap="square" anchor="ctr">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61252">
                <a:lnSpc>
                  <a:spcPct val="100000"/>
                </a:lnSpc>
                <a:defRPr/>
              </a:pPr>
              <a:r>
                <a:rPr lang="en-US" sz="980">
                  <a:solidFill>
                    <a:srgbClr val="333333"/>
                  </a:solidFill>
                  <a:latin typeface="Segoe Pro Display"/>
                </a:rPr>
                <a:t>Employee and</a:t>
              </a:r>
              <a:br>
                <a:rPr lang="en-US" sz="980">
                  <a:solidFill>
                    <a:srgbClr val="333333"/>
                  </a:solidFill>
                  <a:latin typeface="Segoe Pro Display"/>
                </a:rPr>
              </a:br>
              <a:r>
                <a:rPr lang="en-US" sz="980">
                  <a:solidFill>
                    <a:srgbClr val="333333"/>
                  </a:solidFill>
                  <a:latin typeface="Segoe Pro Display"/>
                </a:rPr>
                <a:t>partner users</a:t>
              </a:r>
            </a:p>
          </p:txBody>
        </p:sp>
        <p:pic>
          <p:nvPicPr>
            <p:cNvPr id="73" name="Picture 72" descr="An icon of a desktop and a phone">
              <a:extLst>
                <a:ext uri="{FF2B5EF4-FFF2-40B4-BE49-F238E27FC236}">
                  <a16:creationId xmlns:a16="http://schemas.microsoft.com/office/drawing/2014/main" id="{506A5E65-BF23-4EAC-90B4-77ECEA68452F}"/>
                </a:ext>
              </a:extLst>
            </p:cNvPr>
            <p:cNvPicPr>
              <a:picLocks noChangeAspect="1"/>
            </p:cNvPicPr>
            <p:nvPr/>
          </p:nvPicPr>
          <p:blipFill>
            <a:blip r:embed="rId4"/>
            <a:stretch>
              <a:fillRect/>
            </a:stretch>
          </p:blipFill>
          <p:spPr>
            <a:xfrm>
              <a:off x="6797802" y="2673477"/>
              <a:ext cx="691896" cy="691896"/>
            </a:xfrm>
            <a:prstGeom prst="rect">
              <a:avLst/>
            </a:prstGeom>
          </p:spPr>
        </p:pic>
        <p:sp>
          <p:nvSpPr>
            <p:cNvPr id="74" name="TextBox 73">
              <a:extLst>
                <a:ext uri="{FF2B5EF4-FFF2-40B4-BE49-F238E27FC236}">
                  <a16:creationId xmlns:a16="http://schemas.microsoft.com/office/drawing/2014/main" id="{3063A191-050B-45A7-8ADA-43968EC6A0B5}"/>
                </a:ext>
              </a:extLst>
            </p:cNvPr>
            <p:cNvSpPr txBox="1"/>
            <p:nvPr/>
          </p:nvSpPr>
          <p:spPr>
            <a:xfrm>
              <a:off x="5610538" y="2822236"/>
              <a:ext cx="1227629" cy="400110"/>
            </a:xfrm>
            <a:prstGeom prst="rect">
              <a:avLst/>
            </a:prstGeom>
          </p:spPr>
          <p:txBody>
            <a:bodyPr wrap="square" anchor="ctr">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61252">
                <a:lnSpc>
                  <a:spcPct val="100000"/>
                </a:lnSpc>
                <a:defRPr/>
              </a:pPr>
              <a:r>
                <a:rPr lang="en-US" sz="980">
                  <a:solidFill>
                    <a:srgbClr val="333333"/>
                  </a:solidFill>
                  <a:latin typeface="Segoe Pro Display"/>
                </a:rPr>
                <a:t>Trusted and</a:t>
              </a:r>
              <a:br>
                <a:rPr lang="en-US" sz="980">
                  <a:solidFill>
                    <a:srgbClr val="333333"/>
                  </a:solidFill>
                  <a:latin typeface="Segoe Pro Display"/>
                </a:rPr>
              </a:br>
              <a:r>
                <a:rPr lang="en-US" sz="980">
                  <a:solidFill>
                    <a:srgbClr val="333333"/>
                  </a:solidFill>
                  <a:latin typeface="Segoe Pro Display"/>
                </a:rPr>
                <a:t>compliant devices</a:t>
              </a:r>
            </a:p>
          </p:txBody>
        </p:sp>
        <p:sp>
          <p:nvSpPr>
            <p:cNvPr id="75" name="Rectangle 74">
              <a:extLst>
                <a:ext uri="{FF2B5EF4-FFF2-40B4-BE49-F238E27FC236}">
                  <a16:creationId xmlns:a16="http://schemas.microsoft.com/office/drawing/2014/main" id="{5CE6215F-6E2B-4BE9-B94F-D56BF9CD5F74}"/>
                </a:ext>
                <a:ext uri="{C183D7F6-B498-43B3-948B-1728B52AA6E4}">
                  <adec:decorative xmlns:adec="http://schemas.microsoft.com/office/drawing/2017/decorative" val="1"/>
                </a:ext>
              </a:extLst>
            </p:cNvPr>
            <p:cNvSpPr/>
            <p:nvPr/>
          </p:nvSpPr>
          <p:spPr bwMode="auto">
            <a:xfrm>
              <a:off x="6066386" y="3568828"/>
              <a:ext cx="1383852" cy="384248"/>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68919" tIns="135135" rIns="168919" bIns="135135" numCol="1" spcCol="0" rtlCol="0" fromWordArt="0" anchor="ctr" anchorCtr="0" forceAA="0" compatLnSpc="1">
              <a:prstTxWarp prst="textNoShape">
                <a:avLst/>
              </a:prstTxWarp>
              <a:noAutofit/>
            </a:bodyPr>
            <a:lstStyle/>
            <a:p>
              <a:pPr algn="ctr" defTabSz="861136" fontAlgn="base">
                <a:spcBef>
                  <a:spcPct val="0"/>
                </a:spcBef>
                <a:spcAft>
                  <a:spcPct val="0"/>
                </a:spcAft>
                <a:defRPr/>
              </a:pPr>
              <a:endParaRPr lang="en-US" sz="1765"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354DE05-BA79-40A3-9C5B-993DB3F98DBE}"/>
                </a:ext>
              </a:extLst>
            </p:cNvPr>
            <p:cNvSpPr txBox="1"/>
            <p:nvPr/>
          </p:nvSpPr>
          <p:spPr>
            <a:xfrm>
              <a:off x="6709086" y="3626203"/>
              <a:ext cx="539454" cy="276999"/>
            </a:xfrm>
            <a:prstGeom prst="rect">
              <a:avLst/>
            </a:prstGeom>
            <a:noFill/>
          </p:spPr>
          <p:txBody>
            <a:bodyPr wrap="square" lIns="89642" tIns="44821" rIns="89642" bIns="44821" rtlCol="0" anchor="ctr">
              <a:spAutoFit/>
            </a:bodyPr>
            <a:lstStyle/>
            <a:p>
              <a:pPr defTabSz="896386">
                <a:spcAft>
                  <a:spcPts val="588"/>
                </a:spcAft>
                <a:defRPr/>
              </a:pPr>
              <a:r>
                <a:rPr lang="en-US" sz="1176">
                  <a:solidFill>
                    <a:srgbClr val="333333"/>
                  </a:solidFill>
                  <a:latin typeface="Segoe Pro Display"/>
                </a:rPr>
                <a:t>User</a:t>
              </a:r>
            </a:p>
          </p:txBody>
        </p:sp>
        <p:pic>
          <p:nvPicPr>
            <p:cNvPr id="77" name="Picture 76" descr="An icon of a person and a laptop">
              <a:extLst>
                <a:ext uri="{FF2B5EF4-FFF2-40B4-BE49-F238E27FC236}">
                  <a16:creationId xmlns:a16="http://schemas.microsoft.com/office/drawing/2014/main" id="{5B608E63-6D96-421D-A716-9E999CEBF485}"/>
                </a:ext>
              </a:extLst>
            </p:cNvPr>
            <p:cNvPicPr>
              <a:picLocks noChangeAspect="1"/>
            </p:cNvPicPr>
            <p:nvPr/>
          </p:nvPicPr>
          <p:blipFill>
            <a:blip r:embed="rId5"/>
            <a:stretch>
              <a:fillRect/>
            </a:stretch>
          </p:blipFill>
          <p:spPr>
            <a:xfrm>
              <a:off x="5593842" y="3364992"/>
              <a:ext cx="775716" cy="775716"/>
            </a:xfrm>
            <a:prstGeom prst="rect">
              <a:avLst/>
            </a:prstGeom>
          </p:spPr>
        </p:pic>
        <p:pic>
          <p:nvPicPr>
            <p:cNvPr id="78" name="Picture 77" descr="An icon of a location mark">
              <a:extLst>
                <a:ext uri="{FF2B5EF4-FFF2-40B4-BE49-F238E27FC236}">
                  <a16:creationId xmlns:a16="http://schemas.microsoft.com/office/drawing/2014/main" id="{5740DC5D-D02F-46A3-9F15-599E697377C6}"/>
                </a:ext>
              </a:extLst>
            </p:cNvPr>
            <p:cNvPicPr>
              <a:picLocks noChangeAspect="1"/>
            </p:cNvPicPr>
            <p:nvPr/>
          </p:nvPicPr>
          <p:blipFill>
            <a:blip r:embed="rId6"/>
            <a:stretch>
              <a:fillRect/>
            </a:stretch>
          </p:blipFill>
          <p:spPr>
            <a:xfrm>
              <a:off x="6791676" y="4165032"/>
              <a:ext cx="688908" cy="688908"/>
            </a:xfrm>
            <a:prstGeom prst="rect">
              <a:avLst/>
            </a:prstGeom>
          </p:spPr>
        </p:pic>
        <p:sp>
          <p:nvSpPr>
            <p:cNvPr id="79" name="TextBox 78">
              <a:extLst>
                <a:ext uri="{FF2B5EF4-FFF2-40B4-BE49-F238E27FC236}">
                  <a16:creationId xmlns:a16="http://schemas.microsoft.com/office/drawing/2014/main" id="{C5981E38-F863-4AAC-93C6-80CB7A0B225B}"/>
                </a:ext>
              </a:extLst>
            </p:cNvPr>
            <p:cNvSpPr txBox="1"/>
            <p:nvPr/>
          </p:nvSpPr>
          <p:spPr>
            <a:xfrm>
              <a:off x="5739269" y="4433169"/>
              <a:ext cx="1076308" cy="400110"/>
            </a:xfrm>
            <a:prstGeom prst="rect">
              <a:avLst/>
            </a:prstGeom>
          </p:spPr>
          <p:txBody>
            <a:bodyPr wrap="square" anchor="ctr">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61252">
                <a:lnSpc>
                  <a:spcPct val="100000"/>
                </a:lnSpc>
                <a:defRPr/>
              </a:pPr>
              <a:r>
                <a:rPr lang="en-US" sz="980">
                  <a:solidFill>
                    <a:srgbClr val="333333"/>
                  </a:solidFill>
                  <a:latin typeface="Segoe Pro Display"/>
                </a:rPr>
                <a:t>Physical and</a:t>
              </a:r>
              <a:br>
                <a:rPr lang="en-US" sz="980">
                  <a:solidFill>
                    <a:srgbClr val="333333"/>
                  </a:solidFill>
                  <a:latin typeface="Segoe Pro Display"/>
                </a:rPr>
              </a:br>
              <a:r>
                <a:rPr lang="en-US" sz="980">
                  <a:solidFill>
                    <a:srgbClr val="333333"/>
                  </a:solidFill>
                  <a:latin typeface="Segoe Pro Display"/>
                </a:rPr>
                <a:t>virtual location</a:t>
              </a:r>
            </a:p>
          </p:txBody>
        </p:sp>
        <p:pic>
          <p:nvPicPr>
            <p:cNvPr id="80" name="Picture 79" descr="An icon of different sized boxes representing various methods">
              <a:extLst>
                <a:ext uri="{FF2B5EF4-FFF2-40B4-BE49-F238E27FC236}">
                  <a16:creationId xmlns:a16="http://schemas.microsoft.com/office/drawing/2014/main" id="{1D4D9EDB-67A1-492D-A3F5-53F73352FF1F}"/>
                </a:ext>
              </a:extLst>
            </p:cNvPr>
            <p:cNvPicPr>
              <a:picLocks noChangeAspect="1"/>
            </p:cNvPicPr>
            <p:nvPr/>
          </p:nvPicPr>
          <p:blipFill>
            <a:blip r:embed="rId7"/>
            <a:stretch>
              <a:fillRect/>
            </a:stretch>
          </p:blipFill>
          <p:spPr>
            <a:xfrm>
              <a:off x="7235952" y="4750689"/>
              <a:ext cx="691896" cy="690372"/>
            </a:xfrm>
            <a:prstGeom prst="rect">
              <a:avLst/>
            </a:prstGeom>
          </p:spPr>
        </p:pic>
        <p:sp>
          <p:nvSpPr>
            <p:cNvPr id="81" name="TextBox 80">
              <a:extLst>
                <a:ext uri="{FF2B5EF4-FFF2-40B4-BE49-F238E27FC236}">
                  <a16:creationId xmlns:a16="http://schemas.microsoft.com/office/drawing/2014/main" id="{22A81E70-E261-4554-A825-C173F9089342}"/>
                </a:ext>
              </a:extLst>
            </p:cNvPr>
            <p:cNvSpPr txBox="1"/>
            <p:nvPr/>
          </p:nvSpPr>
          <p:spPr>
            <a:xfrm>
              <a:off x="6233960" y="4898605"/>
              <a:ext cx="958094" cy="555689"/>
            </a:xfrm>
            <a:prstGeom prst="rect">
              <a:avLst/>
            </a:prstGeom>
          </p:spPr>
          <p:txBody>
            <a:bodyPr wrap="square" anchor="ctr">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defTabSz="861252">
                <a:lnSpc>
                  <a:spcPct val="100000"/>
                </a:lnSpc>
                <a:defRPr/>
              </a:pPr>
              <a:r>
                <a:rPr lang="en-US" sz="980">
                  <a:solidFill>
                    <a:srgbClr val="333333"/>
                  </a:solidFill>
                  <a:latin typeface="Segoe Pro Display"/>
                </a:rPr>
                <a:t>Client apps and</a:t>
              </a:r>
              <a:br>
                <a:rPr lang="en-US" sz="980">
                  <a:solidFill>
                    <a:srgbClr val="333333"/>
                  </a:solidFill>
                  <a:latin typeface="Segoe Pro Display"/>
                </a:rPr>
              </a:br>
              <a:r>
                <a:rPr lang="en-US" sz="980">
                  <a:solidFill>
                    <a:srgbClr val="333333"/>
                  </a:solidFill>
                  <a:latin typeface="Segoe Pro Display"/>
                </a:rPr>
                <a:t>auth method</a:t>
              </a:r>
            </a:p>
          </p:txBody>
        </p:sp>
      </p:grpSp>
      <p:pic>
        <p:nvPicPr>
          <p:cNvPr id="82" name="Picture 81">
            <a:extLst>
              <a:ext uri="{FF2B5EF4-FFF2-40B4-BE49-F238E27FC236}">
                <a16:creationId xmlns:a16="http://schemas.microsoft.com/office/drawing/2014/main" id="{59B8F384-6CDC-4E9F-A7AA-D79815F6E181}"/>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20181" y="2832311"/>
            <a:ext cx="3197526" cy="3197526"/>
          </a:xfrm>
          <a:prstGeom prst="rect">
            <a:avLst/>
          </a:prstGeom>
        </p:spPr>
      </p:pic>
      <p:grpSp>
        <p:nvGrpSpPr>
          <p:cNvPr id="98" name="Group 97">
            <a:extLst>
              <a:ext uri="{FF2B5EF4-FFF2-40B4-BE49-F238E27FC236}">
                <a16:creationId xmlns:a16="http://schemas.microsoft.com/office/drawing/2014/main" id="{67833A9B-D0D6-4E0F-BEEE-293CF06F2F92}"/>
              </a:ext>
              <a:ext uri="{C183D7F6-B498-43B3-948B-1728B52AA6E4}">
                <adec:decorative xmlns:adec="http://schemas.microsoft.com/office/drawing/2017/decorative" val="1"/>
              </a:ext>
            </a:extLst>
          </p:cNvPr>
          <p:cNvGrpSpPr/>
          <p:nvPr/>
        </p:nvGrpSpPr>
        <p:grpSpPr>
          <a:xfrm>
            <a:off x="10034154" y="2217799"/>
            <a:ext cx="1907535" cy="3821606"/>
            <a:chOff x="9798177" y="1542819"/>
            <a:chExt cx="1945788" cy="3898242"/>
          </a:xfrm>
        </p:grpSpPr>
        <p:sp>
          <p:nvSpPr>
            <p:cNvPr id="99" name="Rectangle 98">
              <a:extLst>
                <a:ext uri="{FF2B5EF4-FFF2-40B4-BE49-F238E27FC236}">
                  <a16:creationId xmlns:a16="http://schemas.microsoft.com/office/drawing/2014/main" id="{6A4AFF98-304A-48E4-9A2A-CCC55EBBB66D}"/>
                </a:ext>
              </a:extLst>
            </p:cNvPr>
            <p:cNvSpPr/>
            <p:nvPr/>
          </p:nvSpPr>
          <p:spPr>
            <a:xfrm>
              <a:off x="10086645" y="1542819"/>
              <a:ext cx="971605" cy="340307"/>
            </a:xfrm>
            <a:prstGeom prst="rect">
              <a:avLst/>
            </a:prstGeom>
          </p:spPr>
          <p:txBody>
            <a:bodyPr wrap="none" anchor="ctr">
              <a:spAutoFit/>
            </a:bodyPr>
            <a:lstStyle/>
            <a:p>
              <a:pPr algn="ctr" defTabSz="861252">
                <a:defRPr/>
              </a:pPr>
              <a:r>
                <a:rPr lang="en-US" sz="1568" kern="0">
                  <a:latin typeface="+mj-lt"/>
                  <a:ea typeface="ＭＳ Ｐゴシック" charset="0"/>
                  <a:cs typeface="Segoe UI Semibold" panose="020B0702040204020203" pitchFamily="34" charset="0"/>
                </a:rPr>
                <a:t>Controls</a:t>
              </a:r>
            </a:p>
          </p:txBody>
        </p:sp>
        <p:pic>
          <p:nvPicPr>
            <p:cNvPr id="100" name="Picture 99" descr="An icon of a checkmark">
              <a:extLst>
                <a:ext uri="{FF2B5EF4-FFF2-40B4-BE49-F238E27FC236}">
                  <a16:creationId xmlns:a16="http://schemas.microsoft.com/office/drawing/2014/main" id="{11F90ECD-8D9B-4B2B-B187-CA27697C9EDE}"/>
                </a:ext>
              </a:extLst>
            </p:cNvPr>
            <p:cNvPicPr>
              <a:picLocks noChangeAspect="1"/>
            </p:cNvPicPr>
            <p:nvPr/>
          </p:nvPicPr>
          <p:blipFill>
            <a:blip r:embed="rId9"/>
            <a:stretch>
              <a:fillRect/>
            </a:stretch>
          </p:blipFill>
          <p:spPr>
            <a:xfrm>
              <a:off x="9798177" y="2044827"/>
              <a:ext cx="691896" cy="691896"/>
            </a:xfrm>
            <a:prstGeom prst="rect">
              <a:avLst/>
            </a:prstGeom>
          </p:spPr>
        </p:pic>
        <p:sp>
          <p:nvSpPr>
            <p:cNvPr id="101" name="Rectangle 100">
              <a:extLst>
                <a:ext uri="{FF2B5EF4-FFF2-40B4-BE49-F238E27FC236}">
                  <a16:creationId xmlns:a16="http://schemas.microsoft.com/office/drawing/2014/main" id="{9CFFE34C-2C46-4E3A-88C6-314629CD0F3D}"/>
                </a:ext>
              </a:extLst>
            </p:cNvPr>
            <p:cNvSpPr/>
            <p:nvPr/>
          </p:nvSpPr>
          <p:spPr>
            <a:xfrm>
              <a:off x="10600749" y="2217793"/>
              <a:ext cx="564303" cy="400110"/>
            </a:xfrm>
            <a:prstGeom prst="rect">
              <a:avLst/>
            </a:prstGeom>
          </p:spPr>
          <p:txBody>
            <a:bodyPr wrap="square" anchor="ctr">
              <a:spAutoFit/>
            </a:bodyPr>
            <a:lstStyle/>
            <a:p>
              <a:pPr defTabSz="861252">
                <a:defRPr/>
              </a:pPr>
              <a:r>
                <a:rPr lang="en-US" sz="980" kern="100">
                  <a:solidFill>
                    <a:srgbClr val="333333"/>
                  </a:solidFill>
                  <a:latin typeface="Segoe Pro Display"/>
                  <a:ea typeface="ＭＳ Ｐゴシック" charset="0"/>
                </a:rPr>
                <a:t>Allow </a:t>
              </a:r>
              <a:br>
                <a:rPr lang="en-US" sz="980" kern="100">
                  <a:solidFill>
                    <a:srgbClr val="333333"/>
                  </a:solidFill>
                  <a:latin typeface="Segoe Pro Display"/>
                  <a:ea typeface="ＭＳ Ｐゴシック" charset="0"/>
                </a:rPr>
              </a:br>
              <a:r>
                <a:rPr lang="en-US" sz="980" kern="100">
                  <a:solidFill>
                    <a:srgbClr val="333333"/>
                  </a:solidFill>
                  <a:latin typeface="Segoe Pro Display"/>
                  <a:ea typeface="ＭＳ Ｐゴシック" charset="0"/>
                </a:rPr>
                <a:t>access</a:t>
              </a:r>
            </a:p>
          </p:txBody>
        </p:sp>
        <p:pic>
          <p:nvPicPr>
            <p:cNvPr id="102" name="Picture 101" descr="An icon of a folder with a lock">
              <a:extLst>
                <a:ext uri="{FF2B5EF4-FFF2-40B4-BE49-F238E27FC236}">
                  <a16:creationId xmlns:a16="http://schemas.microsoft.com/office/drawing/2014/main" id="{8550A196-5169-43D6-91FF-DA8FE937118D}"/>
                </a:ext>
              </a:extLst>
            </p:cNvPr>
            <p:cNvPicPr>
              <a:picLocks noChangeAspect="1"/>
            </p:cNvPicPr>
            <p:nvPr/>
          </p:nvPicPr>
          <p:blipFill>
            <a:blip r:embed="rId10"/>
            <a:stretch>
              <a:fillRect/>
            </a:stretch>
          </p:blipFill>
          <p:spPr>
            <a:xfrm>
              <a:off x="10255377" y="2673477"/>
              <a:ext cx="691896" cy="691896"/>
            </a:xfrm>
            <a:prstGeom prst="rect">
              <a:avLst/>
            </a:prstGeom>
          </p:spPr>
        </p:pic>
        <p:sp>
          <p:nvSpPr>
            <p:cNvPr id="103" name="Rectangle 102">
              <a:extLst>
                <a:ext uri="{FF2B5EF4-FFF2-40B4-BE49-F238E27FC236}">
                  <a16:creationId xmlns:a16="http://schemas.microsoft.com/office/drawing/2014/main" id="{CF1374B2-110B-4F29-A581-26AEF152042D}"/>
                </a:ext>
              </a:extLst>
            </p:cNvPr>
            <p:cNvSpPr/>
            <p:nvPr/>
          </p:nvSpPr>
          <p:spPr>
            <a:xfrm>
              <a:off x="10988955" y="2840176"/>
              <a:ext cx="564303" cy="400110"/>
            </a:xfrm>
            <a:prstGeom prst="rect">
              <a:avLst/>
            </a:prstGeom>
          </p:spPr>
          <p:txBody>
            <a:bodyPr wrap="square" anchor="ctr">
              <a:spAutoFit/>
            </a:bodyPr>
            <a:lstStyle/>
            <a:p>
              <a:pPr defTabSz="861252">
                <a:defRPr/>
              </a:pPr>
              <a:r>
                <a:rPr lang="en-US" sz="980" kern="0">
                  <a:solidFill>
                    <a:srgbClr val="333333"/>
                  </a:solidFill>
                  <a:latin typeface="Segoe Pro Display"/>
                  <a:ea typeface="ＭＳ Ｐゴシック" charset="0"/>
                </a:rPr>
                <a:t>Limit </a:t>
              </a:r>
              <a:br>
                <a:rPr lang="en-US" sz="980" kern="0">
                  <a:solidFill>
                    <a:srgbClr val="333333"/>
                  </a:solidFill>
                  <a:latin typeface="Segoe Pro Display"/>
                  <a:ea typeface="ＭＳ Ｐゴシック" charset="0"/>
                </a:rPr>
              </a:br>
              <a:r>
                <a:rPr lang="en-US" sz="980" kern="0">
                  <a:solidFill>
                    <a:srgbClr val="333333"/>
                  </a:solidFill>
                  <a:latin typeface="Segoe Pro Display"/>
                  <a:ea typeface="ＭＳ Ｐゴシック" charset="0"/>
                </a:rPr>
                <a:t>access</a:t>
              </a:r>
            </a:p>
          </p:txBody>
        </p:sp>
        <p:pic>
          <p:nvPicPr>
            <p:cNvPr id="104" name="Picture 103" descr="An icon of a lock">
              <a:extLst>
                <a:ext uri="{FF2B5EF4-FFF2-40B4-BE49-F238E27FC236}">
                  <a16:creationId xmlns:a16="http://schemas.microsoft.com/office/drawing/2014/main" id="{01F3D56A-9963-4229-938C-1FBE9F08BB22}"/>
                </a:ext>
              </a:extLst>
            </p:cNvPr>
            <p:cNvPicPr>
              <a:picLocks noChangeAspect="1"/>
            </p:cNvPicPr>
            <p:nvPr/>
          </p:nvPicPr>
          <p:blipFill>
            <a:blip r:embed="rId11"/>
            <a:stretch>
              <a:fillRect/>
            </a:stretch>
          </p:blipFill>
          <p:spPr>
            <a:xfrm rot="1177588">
              <a:off x="10407777" y="3425952"/>
              <a:ext cx="691896" cy="691896"/>
            </a:xfrm>
            <a:prstGeom prst="rect">
              <a:avLst/>
            </a:prstGeom>
          </p:spPr>
        </p:pic>
        <p:sp>
          <p:nvSpPr>
            <p:cNvPr id="105" name="Rectangle 104">
              <a:extLst>
                <a:ext uri="{FF2B5EF4-FFF2-40B4-BE49-F238E27FC236}">
                  <a16:creationId xmlns:a16="http://schemas.microsoft.com/office/drawing/2014/main" id="{AB9FE59E-561A-4EC2-92CA-E75CADE3B239}"/>
                </a:ext>
              </a:extLst>
            </p:cNvPr>
            <p:cNvSpPr/>
            <p:nvPr/>
          </p:nvSpPr>
          <p:spPr>
            <a:xfrm>
              <a:off x="11057137" y="3553334"/>
              <a:ext cx="667531" cy="400110"/>
            </a:xfrm>
            <a:prstGeom prst="rect">
              <a:avLst/>
            </a:prstGeom>
          </p:spPr>
          <p:txBody>
            <a:bodyPr wrap="square" anchor="ctr">
              <a:spAutoFit/>
            </a:bodyPr>
            <a:lstStyle/>
            <a:p>
              <a:pPr defTabSz="861252">
                <a:defRPr/>
              </a:pPr>
              <a:r>
                <a:rPr lang="en-US" sz="980" kern="0">
                  <a:solidFill>
                    <a:srgbClr val="333333"/>
                  </a:solidFill>
                  <a:latin typeface="Segoe Pro Display"/>
                  <a:ea typeface="ＭＳ Ｐゴシック" charset="0"/>
                </a:rPr>
                <a:t>Require </a:t>
              </a:r>
              <a:br>
                <a:rPr lang="en-US" sz="980" kern="0">
                  <a:solidFill>
                    <a:srgbClr val="333333"/>
                  </a:solidFill>
                  <a:latin typeface="Segoe Pro Display"/>
                  <a:ea typeface="ＭＳ Ｐゴシック" charset="0"/>
                </a:rPr>
              </a:br>
              <a:r>
                <a:rPr lang="en-US" sz="980" kern="0">
                  <a:solidFill>
                    <a:srgbClr val="333333"/>
                  </a:solidFill>
                  <a:latin typeface="Segoe Pro Display"/>
                  <a:ea typeface="ＭＳ Ｐゴシック" charset="0"/>
                </a:rPr>
                <a:t>MFA</a:t>
              </a:r>
            </a:p>
          </p:txBody>
        </p:sp>
        <p:pic>
          <p:nvPicPr>
            <p:cNvPr id="106" name="Picture 105" descr="An icon of a cross mark with asterisks at the bottom ">
              <a:extLst>
                <a:ext uri="{FF2B5EF4-FFF2-40B4-BE49-F238E27FC236}">
                  <a16:creationId xmlns:a16="http://schemas.microsoft.com/office/drawing/2014/main" id="{CCF83C9A-C356-4CBA-9984-22B87E0F3D82}"/>
                </a:ext>
              </a:extLst>
            </p:cNvPr>
            <p:cNvPicPr>
              <a:picLocks noChangeAspect="1"/>
            </p:cNvPicPr>
            <p:nvPr/>
          </p:nvPicPr>
          <p:blipFill>
            <a:blip r:embed="rId12"/>
            <a:stretch>
              <a:fillRect/>
            </a:stretch>
          </p:blipFill>
          <p:spPr>
            <a:xfrm>
              <a:off x="10310622" y="4137660"/>
              <a:ext cx="691896" cy="716280"/>
            </a:xfrm>
            <a:prstGeom prst="rect">
              <a:avLst/>
            </a:prstGeom>
          </p:spPr>
        </p:pic>
        <p:sp>
          <p:nvSpPr>
            <p:cNvPr id="107" name="Rectangle 106">
              <a:extLst>
                <a:ext uri="{FF2B5EF4-FFF2-40B4-BE49-F238E27FC236}">
                  <a16:creationId xmlns:a16="http://schemas.microsoft.com/office/drawing/2014/main" id="{D8275486-F6AE-4A23-8C8E-DAD7F9019B7D}"/>
                </a:ext>
              </a:extLst>
            </p:cNvPr>
            <p:cNvSpPr/>
            <p:nvPr/>
          </p:nvSpPr>
          <p:spPr>
            <a:xfrm>
              <a:off x="10975119" y="4244264"/>
              <a:ext cx="768846" cy="553998"/>
            </a:xfrm>
            <a:prstGeom prst="rect">
              <a:avLst/>
            </a:prstGeom>
          </p:spPr>
          <p:txBody>
            <a:bodyPr wrap="square" anchor="ctr">
              <a:spAutoFit/>
            </a:bodyPr>
            <a:lstStyle/>
            <a:p>
              <a:pPr defTabSz="861252">
                <a:defRPr/>
              </a:pPr>
              <a:r>
                <a:rPr lang="en-US" sz="980" kern="0">
                  <a:solidFill>
                    <a:srgbClr val="333333"/>
                  </a:solidFill>
                  <a:latin typeface="Segoe Pro Display"/>
                  <a:ea typeface="ＭＳ Ｐゴシック" charset="0"/>
                </a:rPr>
                <a:t>Force </a:t>
              </a:r>
              <a:br>
                <a:rPr lang="en-US" sz="980" kern="0">
                  <a:solidFill>
                    <a:srgbClr val="333333"/>
                  </a:solidFill>
                  <a:latin typeface="Segoe Pro Display"/>
                  <a:ea typeface="ＭＳ Ｐゴシック" charset="0"/>
                </a:rPr>
              </a:br>
              <a:r>
                <a:rPr lang="en-US" sz="980" kern="0">
                  <a:solidFill>
                    <a:srgbClr val="333333"/>
                  </a:solidFill>
                  <a:latin typeface="Segoe Pro Display"/>
                  <a:ea typeface="ＭＳ Ｐゴシック" charset="0"/>
                </a:rPr>
                <a:t>password </a:t>
              </a:r>
              <a:br>
                <a:rPr lang="en-US" sz="980" kern="0">
                  <a:solidFill>
                    <a:srgbClr val="333333"/>
                  </a:solidFill>
                  <a:latin typeface="Segoe Pro Display"/>
                  <a:ea typeface="ＭＳ Ｐゴシック" charset="0"/>
                </a:rPr>
              </a:br>
              <a:r>
                <a:rPr lang="en-US" sz="980" kern="0">
                  <a:solidFill>
                    <a:srgbClr val="333333"/>
                  </a:solidFill>
                  <a:latin typeface="Segoe Pro Display"/>
                  <a:ea typeface="ＭＳ Ｐゴシック" charset="0"/>
                </a:rPr>
                <a:t>reset</a:t>
              </a:r>
            </a:p>
          </p:txBody>
        </p:sp>
        <p:pic>
          <p:nvPicPr>
            <p:cNvPr id="108" name="Picture 107" descr="An icon of a cross mark">
              <a:extLst>
                <a:ext uri="{FF2B5EF4-FFF2-40B4-BE49-F238E27FC236}">
                  <a16:creationId xmlns:a16="http://schemas.microsoft.com/office/drawing/2014/main" id="{A29CCEB7-B97A-43A6-8046-E522C72FB508}"/>
                </a:ext>
              </a:extLst>
            </p:cNvPr>
            <p:cNvPicPr>
              <a:picLocks noChangeAspect="1"/>
            </p:cNvPicPr>
            <p:nvPr/>
          </p:nvPicPr>
          <p:blipFill>
            <a:blip r:embed="rId13"/>
            <a:stretch>
              <a:fillRect/>
            </a:stretch>
          </p:blipFill>
          <p:spPr>
            <a:xfrm>
              <a:off x="9864852" y="4749165"/>
              <a:ext cx="691896" cy="691896"/>
            </a:xfrm>
            <a:prstGeom prst="rect">
              <a:avLst/>
            </a:prstGeom>
          </p:spPr>
        </p:pic>
        <p:sp>
          <p:nvSpPr>
            <p:cNvPr id="109" name="Rectangle 108">
              <a:extLst>
                <a:ext uri="{FF2B5EF4-FFF2-40B4-BE49-F238E27FC236}">
                  <a16:creationId xmlns:a16="http://schemas.microsoft.com/office/drawing/2014/main" id="{672A0E16-E150-40BB-AF2F-895D61885868}"/>
                </a:ext>
              </a:extLst>
            </p:cNvPr>
            <p:cNvSpPr/>
            <p:nvPr/>
          </p:nvSpPr>
          <p:spPr>
            <a:xfrm>
              <a:off x="10592255" y="4940209"/>
              <a:ext cx="564304" cy="400110"/>
            </a:xfrm>
            <a:prstGeom prst="rect">
              <a:avLst/>
            </a:prstGeom>
          </p:spPr>
          <p:txBody>
            <a:bodyPr wrap="square" anchor="ctr">
              <a:spAutoFit/>
            </a:bodyPr>
            <a:lstStyle/>
            <a:p>
              <a:pPr defTabSz="861252">
                <a:defRPr/>
              </a:pPr>
              <a:r>
                <a:rPr lang="en-US" sz="980" kern="0">
                  <a:solidFill>
                    <a:srgbClr val="333333"/>
                  </a:solidFill>
                  <a:latin typeface="Segoe Pro Display"/>
                  <a:ea typeface="ＭＳ Ｐゴシック" charset="0"/>
                </a:rPr>
                <a:t>Deny </a:t>
              </a:r>
              <a:br>
                <a:rPr lang="en-US" sz="980" kern="0">
                  <a:solidFill>
                    <a:srgbClr val="333333"/>
                  </a:solidFill>
                  <a:latin typeface="Segoe Pro Display"/>
                  <a:ea typeface="ＭＳ Ｐゴシック" charset="0"/>
                </a:rPr>
              </a:br>
              <a:r>
                <a:rPr lang="en-US" sz="980" kern="0">
                  <a:solidFill>
                    <a:srgbClr val="333333"/>
                  </a:solidFill>
                  <a:latin typeface="Segoe Pro Display"/>
                  <a:ea typeface="ＭＳ Ｐゴシック" charset="0"/>
                </a:rPr>
                <a:t>access</a:t>
              </a:r>
            </a:p>
          </p:txBody>
        </p:sp>
      </p:grpSp>
      <p:sp>
        <p:nvSpPr>
          <p:cNvPr id="188" name="Oval 187">
            <a:extLst>
              <a:ext uri="{FF2B5EF4-FFF2-40B4-BE49-F238E27FC236}">
                <a16:creationId xmlns:a16="http://schemas.microsoft.com/office/drawing/2014/main" id="{E743A931-0EE1-4328-8522-2C6333EDE409}"/>
              </a:ext>
              <a:ext uri="{C183D7F6-B498-43B3-948B-1728B52AA6E4}">
                <adec:decorative xmlns:adec="http://schemas.microsoft.com/office/drawing/2017/decorative" val="1"/>
              </a:ext>
            </a:extLst>
          </p:cNvPr>
          <p:cNvSpPr/>
          <p:nvPr/>
        </p:nvSpPr>
        <p:spPr bwMode="auto">
          <a:xfrm>
            <a:off x="7942902" y="3236719"/>
            <a:ext cx="2356130" cy="2414328"/>
          </a:xfrm>
          <a:prstGeom prst="ellipse">
            <a:avLst/>
          </a:prstGeom>
          <a:solidFill>
            <a:schemeClr val="bg1"/>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7160" tIns="137160" rIns="137160" bIns="47551" numCol="1" rtlCol="0" anchor="ctr" anchorCtr="0" compatLnSpc="1">
            <a:prstTxWarp prst="textNoShape">
              <a:avLst/>
            </a:prstTxWarp>
          </a:bodyPr>
          <a:lstStyle/>
          <a:p>
            <a:pPr marL="0" marR="0" lvl="0" indent="0" algn="ctr" defTabSz="932742" rtl="0" eaLnBrk="1" fontAlgn="auto"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196" name="Rectangle 195">
            <a:extLst>
              <a:ext uri="{FF2B5EF4-FFF2-40B4-BE49-F238E27FC236}">
                <a16:creationId xmlns:a16="http://schemas.microsoft.com/office/drawing/2014/main" id="{4D699328-E088-4A66-A603-1C849877E83B}"/>
              </a:ext>
              <a:ext uri="{C183D7F6-B498-43B3-948B-1728B52AA6E4}">
                <adec:decorative xmlns:adec="http://schemas.microsoft.com/office/drawing/2017/decorative" val="1"/>
              </a:ext>
            </a:extLst>
          </p:cNvPr>
          <p:cNvSpPr/>
          <p:nvPr/>
        </p:nvSpPr>
        <p:spPr>
          <a:xfrm>
            <a:off x="7619197" y="2798593"/>
            <a:ext cx="2984863" cy="3359536"/>
          </a:xfrm>
          <a:prstGeom prst="rect">
            <a:avLst/>
          </a:prstGeom>
        </p:spPr>
        <p:txBody>
          <a:bodyPr wrap="square" anchor="ctr">
            <a:prstTxWarp prst="textArchDown">
              <a:avLst/>
            </a:prstTxWarp>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endParaRPr kumimoji="0" lang="en-US" sz="1599"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mn-cs"/>
            </a:endParaRPr>
          </a:p>
        </p:txBody>
      </p:sp>
      <p:sp>
        <p:nvSpPr>
          <p:cNvPr id="64" name="Processing_E9F5">
            <a:extLst>
              <a:ext uri="{FF2B5EF4-FFF2-40B4-BE49-F238E27FC236}">
                <a16:creationId xmlns:a16="http://schemas.microsoft.com/office/drawing/2014/main" id="{CD97FE19-80A6-A94D-96AF-CBE4CAC41CBD}"/>
              </a:ext>
              <a:ext uri="{C183D7F6-B498-43B3-948B-1728B52AA6E4}">
                <adec:decorative xmlns:adec="http://schemas.microsoft.com/office/drawing/2017/decorative" val="1"/>
              </a:ext>
            </a:extLst>
          </p:cNvPr>
          <p:cNvSpPr>
            <a:spLocks noChangeAspect="1" noEditPoints="1"/>
          </p:cNvSpPr>
          <p:nvPr/>
        </p:nvSpPr>
        <p:spPr bwMode="auto">
          <a:xfrm>
            <a:off x="8702063" y="4659390"/>
            <a:ext cx="743958" cy="6479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81F9FAF7-AA20-4743-9BDB-D4C80501D89C}"/>
              </a:ext>
            </a:extLst>
          </p:cNvPr>
          <p:cNvSpPr/>
          <p:nvPr/>
        </p:nvSpPr>
        <p:spPr>
          <a:xfrm>
            <a:off x="7711676" y="3639166"/>
            <a:ext cx="2750662" cy="941747"/>
          </a:xfrm>
          <a:prstGeom prst="rect">
            <a:avLst/>
          </a:prstGeom>
        </p:spPr>
        <p:txBody>
          <a:bodyPr wrap="square" anchor="ctr">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282828"/>
                    </a:gs>
                    <a:gs pos="100000">
                      <a:srgbClr val="282828"/>
                    </a:gs>
                  </a:gsLst>
                  <a:lin ang="5400000" scaled="1"/>
                </a:gradFill>
                <a:effectLst/>
                <a:uLnTx/>
                <a:uFillTx/>
                <a:latin typeface="+mj-lt"/>
                <a:ea typeface="+mn-ea"/>
                <a:cs typeface="Segoe UI" pitchFamily="34" charset="0"/>
              </a:rPr>
              <a:t>Zero Trust </a:t>
            </a:r>
            <a:br>
              <a:rPr kumimoji="0" lang="en-US" sz="2000" b="0" i="0" u="none" strike="noStrike" kern="1200" cap="none" spc="0" normalizeH="0" baseline="0" noProof="0">
                <a:ln>
                  <a:noFill/>
                </a:ln>
                <a:gradFill>
                  <a:gsLst>
                    <a:gs pos="83000">
                      <a:srgbClr val="282828"/>
                    </a:gs>
                    <a:gs pos="100000">
                      <a:srgbClr val="282828"/>
                    </a:gs>
                  </a:gsLst>
                  <a:lin ang="5400000" scaled="1"/>
                </a:gradFill>
                <a:effectLst/>
                <a:uLnTx/>
                <a:uFillTx/>
                <a:latin typeface="+mj-lt"/>
                <a:ea typeface="+mn-ea"/>
                <a:cs typeface="Segoe UI" pitchFamily="34" charset="0"/>
              </a:rPr>
            </a:br>
            <a:r>
              <a:rPr kumimoji="0" lang="en-US" sz="2000" b="0" i="0" u="none" strike="noStrike" kern="1200" cap="none" spc="0" normalizeH="0" baseline="0" noProof="0">
                <a:ln>
                  <a:noFill/>
                </a:ln>
                <a:gradFill>
                  <a:gsLst>
                    <a:gs pos="83000">
                      <a:srgbClr val="282828"/>
                    </a:gs>
                    <a:gs pos="100000">
                      <a:srgbClr val="282828"/>
                    </a:gs>
                  </a:gsLst>
                  <a:lin ang="5400000" scaled="1"/>
                </a:gradFill>
                <a:effectLst/>
                <a:uLnTx/>
                <a:uFillTx/>
                <a:latin typeface="+mj-lt"/>
                <a:ea typeface="+mn-ea"/>
                <a:cs typeface="Segoe UI" pitchFamily="34" charset="0"/>
              </a:rPr>
              <a:t>policy</a:t>
            </a:r>
            <a:endParaRPr kumimoji="0" lang="en-US" sz="1800" b="0" i="0" u="none" strike="noStrike" kern="1200" cap="none" spc="0" normalizeH="0" baseline="0" noProof="0">
              <a:ln>
                <a:noFill/>
              </a:ln>
              <a:gradFill>
                <a:gsLst>
                  <a:gs pos="83000">
                    <a:srgbClr val="282828"/>
                  </a:gs>
                  <a:gs pos="100000">
                    <a:srgbClr val="282828"/>
                  </a:gs>
                </a:gsLst>
                <a:lin ang="5400000" scaled="1"/>
              </a:gradFill>
              <a:effectLst/>
              <a:uLnTx/>
              <a:uFillTx/>
              <a:latin typeface="+mj-lt"/>
              <a:ea typeface="+mn-ea"/>
              <a:cs typeface="+mn-cs"/>
            </a:endParaRPr>
          </a:p>
        </p:txBody>
      </p:sp>
    </p:spTree>
    <p:extLst>
      <p:ext uri="{BB962C8B-B14F-4D97-AF65-F5344CB8AC3E}">
        <p14:creationId xmlns:p14="http://schemas.microsoft.com/office/powerpoint/2010/main" val="1869653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D733E-54EF-46E7-A35F-D81EF203D4AC}"/>
              </a:ext>
            </a:extLst>
          </p:cNvPr>
          <p:cNvSpPr>
            <a:spLocks noGrp="1"/>
          </p:cNvSpPr>
          <p:nvPr>
            <p:ph type="title"/>
          </p:nvPr>
        </p:nvSpPr>
        <p:spPr/>
        <p:txBody>
          <a:bodyPr/>
          <a:lstStyle/>
          <a:p>
            <a:r>
              <a:rPr lang="en-US"/>
              <a:t>Safeguard resources with access lifecycle management</a:t>
            </a:r>
          </a:p>
        </p:txBody>
      </p:sp>
      <p:sp>
        <p:nvSpPr>
          <p:cNvPr id="3" name="Text Placeholder 2">
            <a:extLst>
              <a:ext uri="{FF2B5EF4-FFF2-40B4-BE49-F238E27FC236}">
                <a16:creationId xmlns:a16="http://schemas.microsoft.com/office/drawing/2014/main" id="{BAD7B866-883C-40DA-88FF-3A9AFF21F567}"/>
              </a:ext>
            </a:extLst>
          </p:cNvPr>
          <p:cNvSpPr>
            <a:spLocks noGrp="1"/>
          </p:cNvSpPr>
          <p:nvPr>
            <p:ph type="body" sz="quarter" idx="10"/>
          </p:nvPr>
        </p:nvSpPr>
        <p:spPr>
          <a:xfrm>
            <a:off x="627490" y="1019508"/>
            <a:ext cx="11088888" cy="407358"/>
          </a:xfrm>
        </p:spPr>
        <p:txBody>
          <a:bodyPr/>
          <a:lstStyle/>
          <a:p>
            <a:r>
              <a:rPr lang="en-US">
                <a:latin typeface="Segoe UI" panose="020B0502040204020203" pitchFamily="34" charset="0"/>
              </a:rPr>
              <a:t>Protect, monitor, and audit access to company resources</a:t>
            </a:r>
          </a:p>
          <a:p>
            <a:endParaRPr lang="en-US"/>
          </a:p>
        </p:txBody>
      </p:sp>
      <p:sp>
        <p:nvSpPr>
          <p:cNvPr id="45" name="Rectangle 44">
            <a:extLst>
              <a:ext uri="{FF2B5EF4-FFF2-40B4-BE49-F238E27FC236}">
                <a16:creationId xmlns:a16="http://schemas.microsoft.com/office/drawing/2014/main" id="{56A738A6-3D4C-DF45-9A52-78B8D5DF7381}"/>
              </a:ext>
            </a:extLst>
          </p:cNvPr>
          <p:cNvSpPr/>
          <p:nvPr/>
        </p:nvSpPr>
        <p:spPr>
          <a:xfrm>
            <a:off x="628878" y="2128056"/>
            <a:ext cx="4196494" cy="3019288"/>
          </a:xfrm>
          <a:prstGeom prst="rect">
            <a:avLst/>
          </a:prstGeom>
        </p:spPr>
        <p:txBody>
          <a:bodyPr wrap="square" lIns="0">
            <a:spAutoFit/>
          </a:bodyPr>
          <a:lstStyle/>
          <a:p>
            <a:pPr defTabSz="914225">
              <a:spcAft>
                <a:spcPts val="2000"/>
              </a:spcAft>
              <a:defRPr/>
            </a:pPr>
            <a:r>
              <a:rPr lang="en-US" sz="1961">
                <a:ln w="3175">
                  <a:noFill/>
                </a:ln>
                <a:latin typeface="Segoe UI" panose="020B0502040204020203" pitchFamily="34" charset="0"/>
                <a:cs typeface="Segoe UI" panose="020B0502040204020203" pitchFamily="34" charset="0"/>
              </a:rPr>
              <a:t>Provide appropriate access permissions based on roles and group membership.</a:t>
            </a:r>
          </a:p>
          <a:p>
            <a:pPr defTabSz="914225">
              <a:spcAft>
                <a:spcPts val="2000"/>
              </a:spcAft>
              <a:defRPr/>
            </a:pPr>
            <a:r>
              <a:rPr lang="en-US" sz="1961">
                <a:ln w="3175">
                  <a:noFill/>
                </a:ln>
                <a:latin typeface="Segoe UI" panose="020B0502040204020203" pitchFamily="34" charset="0"/>
                <a:cs typeface="Segoe UI" panose="020B0502040204020203" pitchFamily="34" charset="0"/>
              </a:rPr>
              <a:t>Reduce risk by reviewing, extending, or revoking access rights for employees and guests.</a:t>
            </a:r>
          </a:p>
          <a:p>
            <a:pPr defTabSz="914225">
              <a:spcAft>
                <a:spcPts val="2000"/>
              </a:spcAft>
              <a:defRPr/>
            </a:pPr>
            <a:r>
              <a:rPr lang="en-US" sz="1961">
                <a:ln w="3175">
                  <a:noFill/>
                </a:ln>
                <a:latin typeface="Segoe UI" panose="020B0502040204020203" pitchFamily="34" charset="0"/>
                <a:cs typeface="Segoe UI" panose="020B0502040204020203" pitchFamily="34" charset="0"/>
              </a:rPr>
              <a:t>Simplify the audit process with detailed reports and logs.</a:t>
            </a:r>
          </a:p>
        </p:txBody>
      </p:sp>
      <p:sp>
        <p:nvSpPr>
          <p:cNvPr id="47" name="Rectangle 46">
            <a:extLst>
              <a:ext uri="{FF2B5EF4-FFF2-40B4-BE49-F238E27FC236}">
                <a16:creationId xmlns:a16="http://schemas.microsoft.com/office/drawing/2014/main" id="{5CC64B07-F8FD-4443-8947-F3727A3864E0}"/>
              </a:ext>
              <a:ext uri="{C183D7F6-B498-43B3-948B-1728B52AA6E4}">
                <adec:decorative xmlns:adec="http://schemas.microsoft.com/office/drawing/2017/decorative" val="1"/>
              </a:ext>
            </a:extLst>
          </p:cNvPr>
          <p:cNvSpPr/>
          <p:nvPr/>
        </p:nvSpPr>
        <p:spPr bwMode="auto">
          <a:xfrm>
            <a:off x="5394703" y="1789042"/>
            <a:ext cx="6797297" cy="50689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F192C859-C9E2-4ADA-B45B-909F332D47A2}"/>
              </a:ext>
              <a:ext uri="{C183D7F6-B498-43B3-948B-1728B52AA6E4}">
                <adec:decorative xmlns:adec="http://schemas.microsoft.com/office/drawing/2017/decorative" val="1"/>
              </a:ext>
            </a:extLst>
          </p:cNvPr>
          <p:cNvSpPr/>
          <p:nvPr/>
        </p:nvSpPr>
        <p:spPr bwMode="auto">
          <a:xfrm>
            <a:off x="7301703" y="3001694"/>
            <a:ext cx="2619334" cy="2619332"/>
          </a:xfrm>
          <a:prstGeom prst="ellipse">
            <a:avLst/>
          </a:prstGeom>
          <a:solidFill>
            <a:schemeClr val="bg1"/>
          </a:solidFill>
          <a:ln w="19050" cap="flat" cmpd="sng" algn="ctr">
            <a:solidFill>
              <a:schemeClr val="bg2"/>
            </a:solidFill>
            <a:prstDash val="solid"/>
            <a:headEnd type="none" w="med" len="med"/>
            <a:tailEnd type="none" w="med" len="med"/>
          </a:ln>
          <a:effectLst/>
        </p:spPr>
        <p:txBody>
          <a:bodyPr rot="0" spcFirstLastPara="0" vertOverflow="overflow" horzOverflow="overflow" vert="horz" wrap="square" lIns="146394" tIns="117116" rIns="146394" bIns="117116" numCol="1" spcCol="0" rtlCol="0" fromWordArt="0" anchor="t" anchorCtr="0" forceAA="0" compatLnSpc="1">
            <a:prstTxWarp prst="textNoShape">
              <a:avLst/>
            </a:prstTxWarp>
            <a:noAutofit/>
          </a:bodyPr>
          <a:lstStyle/>
          <a:p>
            <a:pPr algn="ctr" defTabSz="746361" fontAlgn="base">
              <a:lnSpc>
                <a:spcPct val="90000"/>
              </a:lnSpc>
              <a:spcBef>
                <a:spcPct val="0"/>
              </a:spcBef>
              <a:spcAft>
                <a:spcPct val="0"/>
              </a:spcAft>
            </a:pPr>
            <a:endParaRPr lang="en-US" sz="1921" kern="0">
              <a:gradFill>
                <a:gsLst>
                  <a:gs pos="0">
                    <a:srgbClr val="FFFFFF"/>
                  </a:gs>
                  <a:gs pos="100000">
                    <a:srgbClr val="FFFFFF"/>
                  </a:gs>
                </a:gsLst>
                <a:lin ang="5400000" scaled="0"/>
              </a:gradFill>
              <a:latin typeface="Segoe UI"/>
              <a:cs typeface="Segoe UI" pitchFamily="34" charset="0"/>
            </a:endParaRPr>
          </a:p>
        </p:txBody>
      </p:sp>
      <p:sp>
        <p:nvSpPr>
          <p:cNvPr id="49" name="TextBox 48">
            <a:extLst>
              <a:ext uri="{FF2B5EF4-FFF2-40B4-BE49-F238E27FC236}">
                <a16:creationId xmlns:a16="http://schemas.microsoft.com/office/drawing/2014/main" id="{554B7423-13BF-47D1-9816-C540E0A2FB82}"/>
              </a:ext>
            </a:extLst>
          </p:cNvPr>
          <p:cNvSpPr txBox="1"/>
          <p:nvPr/>
        </p:nvSpPr>
        <p:spPr>
          <a:xfrm>
            <a:off x="7366482" y="2323382"/>
            <a:ext cx="2489776" cy="392183"/>
          </a:xfrm>
          <a:prstGeom prst="rect">
            <a:avLst/>
          </a:prstGeom>
          <a:noFill/>
        </p:spPr>
        <p:txBody>
          <a:bodyPr wrap="square" lIns="89642" tIns="89642" rIns="89642" bIns="89642" rtlCol="0" anchor="b">
            <a:spAutoFit/>
          </a:bodyPr>
          <a:lstStyle/>
          <a:p>
            <a:pPr algn="ctr" defTabSz="896386">
              <a:defRPr/>
            </a:pPr>
            <a:r>
              <a:rPr lang="en-US" sz="1372">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Entitlement Management</a:t>
            </a:r>
          </a:p>
        </p:txBody>
      </p:sp>
      <p:sp>
        <p:nvSpPr>
          <p:cNvPr id="50" name="TextBox 49">
            <a:extLst>
              <a:ext uri="{FF2B5EF4-FFF2-40B4-BE49-F238E27FC236}">
                <a16:creationId xmlns:a16="http://schemas.microsoft.com/office/drawing/2014/main" id="{795BC042-DF50-4F45-97A7-6379C9D2F35F}"/>
              </a:ext>
            </a:extLst>
          </p:cNvPr>
          <p:cNvSpPr txBox="1"/>
          <p:nvPr/>
        </p:nvSpPr>
        <p:spPr>
          <a:xfrm>
            <a:off x="5585864" y="3490440"/>
            <a:ext cx="1505389" cy="603453"/>
          </a:xfrm>
          <a:prstGeom prst="rect">
            <a:avLst/>
          </a:prstGeom>
          <a:noFill/>
        </p:spPr>
        <p:txBody>
          <a:bodyPr wrap="square" lIns="89642" tIns="89642" rIns="89642" bIns="89642" rtlCol="0">
            <a:spAutoFit/>
          </a:bodyPr>
          <a:lstStyle/>
          <a:p>
            <a:pPr algn="ctr" defTabSz="896386">
              <a:defRPr/>
            </a:pPr>
            <a:r>
              <a:rPr lang="en-US" sz="1372">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Access Request Management</a:t>
            </a:r>
          </a:p>
        </p:txBody>
      </p:sp>
      <p:sp>
        <p:nvSpPr>
          <p:cNvPr id="51" name="TextBox 50">
            <a:extLst>
              <a:ext uri="{FF2B5EF4-FFF2-40B4-BE49-F238E27FC236}">
                <a16:creationId xmlns:a16="http://schemas.microsoft.com/office/drawing/2014/main" id="{488529BC-526D-48C2-99F5-5D98B876892F}"/>
              </a:ext>
            </a:extLst>
          </p:cNvPr>
          <p:cNvSpPr txBox="1"/>
          <p:nvPr/>
        </p:nvSpPr>
        <p:spPr>
          <a:xfrm>
            <a:off x="10120620" y="3490440"/>
            <a:ext cx="1344637" cy="603453"/>
          </a:xfrm>
          <a:prstGeom prst="rect">
            <a:avLst/>
          </a:prstGeom>
          <a:noFill/>
        </p:spPr>
        <p:txBody>
          <a:bodyPr wrap="square" lIns="89642" tIns="89642" rIns="89642" bIns="89642" rtlCol="0">
            <a:spAutoFit/>
          </a:bodyPr>
          <a:lstStyle/>
          <a:p>
            <a:pPr algn="ctr" defTabSz="896386">
              <a:defRPr/>
            </a:pPr>
            <a:r>
              <a:rPr lang="en-US" sz="1372">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Policy &amp; Role Management</a:t>
            </a:r>
          </a:p>
        </p:txBody>
      </p:sp>
      <p:sp>
        <p:nvSpPr>
          <p:cNvPr id="52" name="TextBox 51">
            <a:extLst>
              <a:ext uri="{FF2B5EF4-FFF2-40B4-BE49-F238E27FC236}">
                <a16:creationId xmlns:a16="http://schemas.microsoft.com/office/drawing/2014/main" id="{6DB2E67F-0071-462C-A277-152E00343BC2}"/>
              </a:ext>
            </a:extLst>
          </p:cNvPr>
          <p:cNvSpPr txBox="1"/>
          <p:nvPr/>
        </p:nvSpPr>
        <p:spPr>
          <a:xfrm>
            <a:off x="5925849" y="4860092"/>
            <a:ext cx="1167933" cy="392245"/>
          </a:xfrm>
          <a:prstGeom prst="rect">
            <a:avLst/>
          </a:prstGeom>
          <a:noFill/>
        </p:spPr>
        <p:txBody>
          <a:bodyPr wrap="none" lIns="89642" tIns="89642" rIns="89642" bIns="89642" rtlCol="0">
            <a:spAutoFit/>
          </a:bodyPr>
          <a:lstStyle/>
          <a:p>
            <a:pPr algn="ctr" defTabSz="896386">
              <a:defRPr/>
            </a:pPr>
            <a:r>
              <a:rPr lang="en-US" sz="1372">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Provisioning</a:t>
            </a:r>
          </a:p>
        </p:txBody>
      </p:sp>
      <p:sp>
        <p:nvSpPr>
          <p:cNvPr id="53" name="Oval 52">
            <a:extLst>
              <a:ext uri="{FF2B5EF4-FFF2-40B4-BE49-F238E27FC236}">
                <a16:creationId xmlns:a16="http://schemas.microsoft.com/office/drawing/2014/main" id="{0E31B7DE-FA86-437A-84BB-F7F2C21217D7}"/>
              </a:ext>
              <a:ext uri="{C183D7F6-B498-43B3-948B-1728B52AA6E4}">
                <adec:decorative xmlns:adec="http://schemas.microsoft.com/office/drawing/2017/decorative" val="1"/>
              </a:ext>
            </a:extLst>
          </p:cNvPr>
          <p:cNvSpPr/>
          <p:nvPr/>
        </p:nvSpPr>
        <p:spPr>
          <a:xfrm>
            <a:off x="7656822" y="3356812"/>
            <a:ext cx="1909095" cy="19090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078">
              <a:solidFill>
                <a:prstClr val="white"/>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6BBE5F08-D704-4F02-8F62-E8455ADF6B3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6154" y="3658202"/>
            <a:ext cx="770431" cy="807744"/>
          </a:xfrm>
          <a:prstGeom prst="rect">
            <a:avLst/>
          </a:prstGeom>
        </p:spPr>
      </p:pic>
      <p:sp>
        <p:nvSpPr>
          <p:cNvPr id="55" name="TextBox 54">
            <a:extLst>
              <a:ext uri="{FF2B5EF4-FFF2-40B4-BE49-F238E27FC236}">
                <a16:creationId xmlns:a16="http://schemas.microsoft.com/office/drawing/2014/main" id="{A7F2054E-D421-4C42-B52A-6F0F4BA6B531}"/>
              </a:ext>
            </a:extLst>
          </p:cNvPr>
          <p:cNvSpPr txBox="1"/>
          <p:nvPr/>
        </p:nvSpPr>
        <p:spPr>
          <a:xfrm>
            <a:off x="7743197" y="4465946"/>
            <a:ext cx="1736346" cy="331899"/>
          </a:xfrm>
          <a:prstGeom prst="rect">
            <a:avLst/>
          </a:prstGeom>
          <a:noFill/>
        </p:spPr>
        <p:txBody>
          <a:bodyPr wrap="square" rtlCol="0">
            <a:spAutoFit/>
          </a:bodyPr>
          <a:lstStyle/>
          <a:p>
            <a:pPr algn="ctr" defTabSz="896386">
              <a:defRPr/>
            </a:pPr>
            <a:r>
              <a:rPr lang="en-US" sz="1568">
                <a:solidFill>
                  <a:schemeClr val="bg1"/>
                </a:solidFill>
                <a:latin typeface="Segoe UI Semibold" panose="020B0702040204020203" pitchFamily="34" charset="0"/>
                <a:cs typeface="Segoe UI Semibold" panose="020B0702040204020203" pitchFamily="34" charset="0"/>
              </a:rPr>
              <a:t>Azure AD</a:t>
            </a:r>
          </a:p>
        </p:txBody>
      </p:sp>
      <p:sp>
        <p:nvSpPr>
          <p:cNvPr id="56" name="TextBox 55">
            <a:extLst>
              <a:ext uri="{FF2B5EF4-FFF2-40B4-BE49-F238E27FC236}">
                <a16:creationId xmlns:a16="http://schemas.microsoft.com/office/drawing/2014/main" id="{8520F244-171E-4D32-B512-FBA31F0E30C1}"/>
              </a:ext>
            </a:extLst>
          </p:cNvPr>
          <p:cNvSpPr txBox="1"/>
          <p:nvPr/>
        </p:nvSpPr>
        <p:spPr>
          <a:xfrm>
            <a:off x="10028665" y="4754488"/>
            <a:ext cx="1920528" cy="603453"/>
          </a:xfrm>
          <a:prstGeom prst="rect">
            <a:avLst/>
          </a:prstGeom>
          <a:noFill/>
        </p:spPr>
        <p:txBody>
          <a:bodyPr wrap="square" lIns="89642" tIns="89642" rIns="89642" bIns="89642" rtlCol="0">
            <a:spAutoFit/>
          </a:bodyPr>
          <a:lstStyle/>
          <a:p>
            <a:pPr algn="ctr" defTabSz="896386">
              <a:defRPr/>
            </a:pPr>
            <a:r>
              <a:rPr lang="en-US" sz="1372">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Automated Reporting With Alerts</a:t>
            </a:r>
          </a:p>
        </p:txBody>
      </p:sp>
      <p:sp>
        <p:nvSpPr>
          <p:cNvPr id="57" name="TextBox 56">
            <a:extLst>
              <a:ext uri="{FF2B5EF4-FFF2-40B4-BE49-F238E27FC236}">
                <a16:creationId xmlns:a16="http://schemas.microsoft.com/office/drawing/2014/main" id="{419E94B3-1826-4CDE-BAEF-96052909A27C}"/>
              </a:ext>
            </a:extLst>
          </p:cNvPr>
          <p:cNvSpPr txBox="1"/>
          <p:nvPr/>
        </p:nvSpPr>
        <p:spPr>
          <a:xfrm>
            <a:off x="7366482" y="5952674"/>
            <a:ext cx="2489775" cy="392245"/>
          </a:xfrm>
          <a:prstGeom prst="rect">
            <a:avLst/>
          </a:prstGeom>
          <a:noFill/>
        </p:spPr>
        <p:txBody>
          <a:bodyPr wrap="square" lIns="89642" tIns="89642" rIns="89642" bIns="89642" rtlCol="0">
            <a:spAutoFit/>
          </a:bodyPr>
          <a:lstStyle/>
          <a:p>
            <a:pPr algn="ctr" defTabSz="896386">
              <a:defRPr/>
            </a:pPr>
            <a:r>
              <a:rPr lang="en-US" sz="1372">
                <a:gradFill>
                  <a:gsLst>
                    <a:gs pos="83000">
                      <a:schemeClr val="tx1"/>
                    </a:gs>
                    <a:gs pos="100000">
                      <a:schemeClr val="tx1"/>
                    </a:gs>
                  </a:gsLst>
                  <a:lin ang="5400000" scaled="1"/>
                </a:gradFill>
                <a:latin typeface="Segoe UI Semibold" panose="020B0702040204020203" pitchFamily="34" charset="0"/>
                <a:cs typeface="Segoe UI Semibold" panose="020B0702040204020203" pitchFamily="34" charset="0"/>
              </a:rPr>
              <a:t>Detailed Audit Logs</a:t>
            </a:r>
          </a:p>
        </p:txBody>
      </p:sp>
      <p:grpSp>
        <p:nvGrpSpPr>
          <p:cNvPr id="59" name="Group 58">
            <a:extLst>
              <a:ext uri="{FF2B5EF4-FFF2-40B4-BE49-F238E27FC236}">
                <a16:creationId xmlns:a16="http://schemas.microsoft.com/office/drawing/2014/main" id="{0C080540-6841-4698-8355-8EBEDDBDCB81}"/>
              </a:ext>
              <a:ext uri="{C183D7F6-B498-43B3-948B-1728B52AA6E4}">
                <adec:decorative xmlns:adec="http://schemas.microsoft.com/office/drawing/2017/decorative" val="1"/>
              </a:ext>
            </a:extLst>
          </p:cNvPr>
          <p:cNvGrpSpPr/>
          <p:nvPr/>
        </p:nvGrpSpPr>
        <p:grpSpPr>
          <a:xfrm>
            <a:off x="9573878" y="3568060"/>
            <a:ext cx="448212" cy="448212"/>
            <a:chOff x="9361669" y="2921055"/>
            <a:chExt cx="726141" cy="726141"/>
          </a:xfrm>
        </p:grpSpPr>
        <p:sp>
          <p:nvSpPr>
            <p:cNvPr id="60" name="Oval 59">
              <a:extLst>
                <a:ext uri="{FF2B5EF4-FFF2-40B4-BE49-F238E27FC236}">
                  <a16:creationId xmlns:a16="http://schemas.microsoft.com/office/drawing/2014/main" id="{95B27FE5-DAD5-408A-A32B-E7AAC1EF85FE}"/>
                </a:ext>
              </a:extLst>
            </p:cNvPr>
            <p:cNvSpPr/>
            <p:nvPr/>
          </p:nvSpPr>
          <p:spPr bwMode="auto">
            <a:xfrm>
              <a:off x="9361669" y="2921055"/>
              <a:ext cx="726141" cy="72614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FFFFFF"/>
                </a:solidFill>
                <a:ea typeface="Segoe UI" pitchFamily="34" charset="0"/>
                <a:cs typeface="Segoe UI" pitchFamily="34" charset="0"/>
              </a:endParaRPr>
            </a:p>
          </p:txBody>
        </p:sp>
        <p:sp>
          <p:nvSpPr>
            <p:cNvPr id="61" name="Script_F03A">
              <a:extLst>
                <a:ext uri="{FF2B5EF4-FFF2-40B4-BE49-F238E27FC236}">
                  <a16:creationId xmlns:a16="http://schemas.microsoft.com/office/drawing/2014/main" id="{4EC4DBD4-B2A1-4D1A-9CAF-F2D9DD407DD3}"/>
                </a:ext>
                <a:ext uri="{C183D7F6-B498-43B3-948B-1728B52AA6E4}">
                  <adec:decorative xmlns:adec="http://schemas.microsoft.com/office/drawing/2017/decorative" val="1"/>
                </a:ext>
              </a:extLst>
            </p:cNvPr>
            <p:cNvSpPr>
              <a:spLocks noChangeAspect="1" noEditPoints="1"/>
            </p:cNvSpPr>
            <p:nvPr/>
          </p:nvSpPr>
          <p:spPr bwMode="auto">
            <a:xfrm>
              <a:off x="9545541" y="3104840"/>
              <a:ext cx="358396" cy="35857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696" kern="0">
                <a:solidFill>
                  <a:srgbClr val="000000"/>
                </a:solidFill>
              </a:endParaRPr>
            </a:p>
          </p:txBody>
        </p:sp>
      </p:grpSp>
      <p:grpSp>
        <p:nvGrpSpPr>
          <p:cNvPr id="62" name="Group 61">
            <a:extLst>
              <a:ext uri="{FF2B5EF4-FFF2-40B4-BE49-F238E27FC236}">
                <a16:creationId xmlns:a16="http://schemas.microsoft.com/office/drawing/2014/main" id="{461E7AB6-752E-49A5-8B6C-5F32346269CF}"/>
              </a:ext>
              <a:ext uri="{C183D7F6-B498-43B3-948B-1728B52AA6E4}">
                <adec:decorative xmlns:adec="http://schemas.microsoft.com/office/drawing/2017/decorative" val="1"/>
              </a:ext>
            </a:extLst>
          </p:cNvPr>
          <p:cNvGrpSpPr/>
          <p:nvPr/>
        </p:nvGrpSpPr>
        <p:grpSpPr>
          <a:xfrm>
            <a:off x="7253480" y="4832108"/>
            <a:ext cx="448212" cy="448212"/>
            <a:chOff x="2796429" y="4635134"/>
            <a:chExt cx="726141" cy="726141"/>
          </a:xfrm>
        </p:grpSpPr>
        <p:sp>
          <p:nvSpPr>
            <p:cNvPr id="63" name="Oval 62">
              <a:extLst>
                <a:ext uri="{FF2B5EF4-FFF2-40B4-BE49-F238E27FC236}">
                  <a16:creationId xmlns:a16="http://schemas.microsoft.com/office/drawing/2014/main" id="{A42F737F-DE63-4B2B-8718-82EA10811BF1}"/>
                </a:ext>
              </a:extLst>
            </p:cNvPr>
            <p:cNvSpPr/>
            <p:nvPr/>
          </p:nvSpPr>
          <p:spPr bwMode="auto">
            <a:xfrm>
              <a:off x="2796429" y="4635134"/>
              <a:ext cx="726141" cy="72614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FFFFFF"/>
                </a:solidFill>
                <a:ea typeface="Segoe UI" pitchFamily="34" charset="0"/>
                <a:cs typeface="Segoe UI" pitchFamily="34" charset="0"/>
              </a:endParaRPr>
            </a:p>
          </p:txBody>
        </p:sp>
        <p:sp>
          <p:nvSpPr>
            <p:cNvPr id="64" name="arrow_11">
              <a:extLst>
                <a:ext uri="{FF2B5EF4-FFF2-40B4-BE49-F238E27FC236}">
                  <a16:creationId xmlns:a16="http://schemas.microsoft.com/office/drawing/2014/main" id="{B633CA6F-4933-4D24-B824-03E59F8579F3}"/>
                </a:ext>
                <a:ext uri="{C183D7F6-B498-43B3-948B-1728B52AA6E4}">
                  <adec:decorative xmlns:adec="http://schemas.microsoft.com/office/drawing/2017/decorative" val="1"/>
                </a:ext>
              </a:extLst>
            </p:cNvPr>
            <p:cNvSpPr>
              <a:spLocks noChangeAspect="1" noEditPoints="1"/>
            </p:cNvSpPr>
            <p:nvPr/>
          </p:nvSpPr>
          <p:spPr bwMode="auto">
            <a:xfrm>
              <a:off x="2987876" y="4818919"/>
              <a:ext cx="343246" cy="35857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chemeClr val="bg1"/>
              </a:solidFill>
              <a:prstDash val="solid"/>
              <a:miter lim="800000"/>
              <a:headEnd/>
              <a:tailEnd/>
            </a:ln>
          </p:spPr>
          <p:txBody>
            <a:bodyPr vert="horz" wrap="square" lIns="87880" tIns="43940" rIns="87880" bIns="43940" numCol="1" anchor="t" anchorCtr="0" compatLnSpc="1">
              <a:prstTxWarp prst="textNoShape">
                <a:avLst/>
              </a:prstTxWarp>
            </a:bodyPr>
            <a:lstStyle/>
            <a:p>
              <a:pPr defTabSz="896354">
                <a:defRPr/>
              </a:pPr>
              <a:endParaRPr lang="en-US" sz="865" kern="0">
                <a:gradFill>
                  <a:gsLst>
                    <a:gs pos="0">
                      <a:srgbClr val="505050"/>
                    </a:gs>
                    <a:gs pos="100000">
                      <a:srgbClr val="505050"/>
                    </a:gs>
                  </a:gsLst>
                  <a:lin ang="5400000" scaled="1"/>
                </a:gradFill>
              </a:endParaRPr>
            </a:p>
          </p:txBody>
        </p:sp>
      </p:grpSp>
      <p:grpSp>
        <p:nvGrpSpPr>
          <p:cNvPr id="65" name="Group 64">
            <a:extLst>
              <a:ext uri="{FF2B5EF4-FFF2-40B4-BE49-F238E27FC236}">
                <a16:creationId xmlns:a16="http://schemas.microsoft.com/office/drawing/2014/main" id="{A554F4C8-78CF-40CF-8650-05D6A6CB9CA9}"/>
              </a:ext>
              <a:ext uri="{C183D7F6-B498-43B3-948B-1728B52AA6E4}">
                <adec:decorative xmlns:adec="http://schemas.microsoft.com/office/drawing/2017/decorative" val="1"/>
              </a:ext>
            </a:extLst>
          </p:cNvPr>
          <p:cNvGrpSpPr/>
          <p:nvPr/>
        </p:nvGrpSpPr>
        <p:grpSpPr>
          <a:xfrm>
            <a:off x="8387263" y="5410178"/>
            <a:ext cx="448212" cy="448212"/>
            <a:chOff x="4044016" y="5699534"/>
            <a:chExt cx="726141" cy="726141"/>
          </a:xfrm>
        </p:grpSpPr>
        <p:sp>
          <p:nvSpPr>
            <p:cNvPr id="66" name="Oval 65">
              <a:extLst>
                <a:ext uri="{FF2B5EF4-FFF2-40B4-BE49-F238E27FC236}">
                  <a16:creationId xmlns:a16="http://schemas.microsoft.com/office/drawing/2014/main" id="{01BC4A95-8BB2-4D8D-921E-3DE04683D614}"/>
                </a:ext>
              </a:extLst>
            </p:cNvPr>
            <p:cNvSpPr/>
            <p:nvPr/>
          </p:nvSpPr>
          <p:spPr bwMode="auto">
            <a:xfrm>
              <a:off x="4044016" y="5699534"/>
              <a:ext cx="726141" cy="7261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FFFFFF"/>
                </a:solidFill>
                <a:ea typeface="Segoe UI" pitchFamily="34" charset="0"/>
                <a:cs typeface="Segoe UI" pitchFamily="34" charset="0"/>
              </a:endParaRPr>
            </a:p>
          </p:txBody>
        </p:sp>
        <p:sp>
          <p:nvSpPr>
            <p:cNvPr id="67" name="Graphic 25">
              <a:extLst>
                <a:ext uri="{FF2B5EF4-FFF2-40B4-BE49-F238E27FC236}">
                  <a16:creationId xmlns:a16="http://schemas.microsoft.com/office/drawing/2014/main" id="{B6DBFCA4-7AE9-4675-B81E-0FCC252B7997}"/>
                </a:ext>
                <a:ext uri="{C183D7F6-B498-43B3-948B-1728B52AA6E4}">
                  <adec:decorative xmlns:adec="http://schemas.microsoft.com/office/drawing/2017/decorative" val="1"/>
                </a:ext>
              </a:extLst>
            </p:cNvPr>
            <p:cNvSpPr/>
            <p:nvPr/>
          </p:nvSpPr>
          <p:spPr>
            <a:xfrm>
              <a:off x="4273149" y="5893454"/>
              <a:ext cx="267874" cy="338301"/>
            </a:xfrm>
            <a:custGeom>
              <a:avLst/>
              <a:gdLst>
                <a:gd name="connsiteX0" fmla="*/ 0 w 273244"/>
                <a:gd name="connsiteY0" fmla="*/ 310562 h 345084"/>
                <a:gd name="connsiteX1" fmla="*/ 0 w 273244"/>
                <a:gd name="connsiteY1" fmla="*/ 34522 h 345084"/>
                <a:gd name="connsiteX2" fmla="*/ 34243 w 273244"/>
                <a:gd name="connsiteY2" fmla="*/ 0 h 345084"/>
                <a:gd name="connsiteX3" fmla="*/ 273245 w 273244"/>
                <a:gd name="connsiteY3" fmla="*/ 0 h 345084"/>
                <a:gd name="connsiteX4" fmla="*/ 273245 w 273244"/>
                <a:gd name="connsiteY4" fmla="*/ 345085 h 345084"/>
                <a:gd name="connsiteX5" fmla="*/ 34243 w 273244"/>
                <a:gd name="connsiteY5" fmla="*/ 345085 h 345084"/>
                <a:gd name="connsiteX6" fmla="*/ 0 w 273244"/>
                <a:gd name="connsiteY6" fmla="*/ 310562 h 345084"/>
                <a:gd name="connsiteX7" fmla="*/ 34243 w 273244"/>
                <a:gd name="connsiteY7" fmla="*/ 276040 h 345084"/>
                <a:gd name="connsiteX8" fmla="*/ 273245 w 273244"/>
                <a:gd name="connsiteY8" fmla="*/ 276040 h 345084"/>
                <a:gd name="connsiteX9" fmla="*/ 68346 w 273244"/>
                <a:gd name="connsiteY9" fmla="*/ 115028 h 345084"/>
                <a:gd name="connsiteX10" fmla="*/ 204899 w 273244"/>
                <a:gd name="connsiteY10" fmla="*/ 115028 h 345084"/>
                <a:gd name="connsiteX11" fmla="*/ 204899 w 273244"/>
                <a:gd name="connsiteY11" fmla="*/ 69045 h 345084"/>
                <a:gd name="connsiteX12" fmla="*/ 68346 w 273244"/>
                <a:gd name="connsiteY12" fmla="*/ 69045 h 345084"/>
                <a:gd name="connsiteX13" fmla="*/ 68346 w 273244"/>
                <a:gd name="connsiteY13" fmla="*/ 115028 h 345084"/>
                <a:gd name="connsiteX14" fmla="*/ 68346 w 273244"/>
                <a:gd name="connsiteY14" fmla="*/ 115028 h 345084"/>
                <a:gd name="connsiteX15" fmla="*/ 68346 w 273244"/>
                <a:gd name="connsiteY15" fmla="*/ 115028 h 345084"/>
                <a:gd name="connsiteX0" fmla="*/ 0 w 273245"/>
                <a:gd name="connsiteY0" fmla="*/ 310562 h 345085"/>
                <a:gd name="connsiteX1" fmla="*/ 0 w 273245"/>
                <a:gd name="connsiteY1" fmla="*/ 34522 h 345085"/>
                <a:gd name="connsiteX2" fmla="*/ 34243 w 273245"/>
                <a:gd name="connsiteY2" fmla="*/ 0 h 345085"/>
                <a:gd name="connsiteX3" fmla="*/ 273245 w 273245"/>
                <a:gd name="connsiteY3" fmla="*/ 0 h 345085"/>
                <a:gd name="connsiteX4" fmla="*/ 273245 w 273245"/>
                <a:gd name="connsiteY4" fmla="*/ 345085 h 345085"/>
                <a:gd name="connsiteX5" fmla="*/ 34243 w 273245"/>
                <a:gd name="connsiteY5" fmla="*/ 345085 h 345085"/>
                <a:gd name="connsiteX6" fmla="*/ 0 w 273245"/>
                <a:gd name="connsiteY6" fmla="*/ 310562 h 345085"/>
                <a:gd name="connsiteX7" fmla="*/ 34243 w 273245"/>
                <a:gd name="connsiteY7" fmla="*/ 276040 h 345085"/>
                <a:gd name="connsiteX8" fmla="*/ 273245 w 273245"/>
                <a:gd name="connsiteY8" fmla="*/ 276040 h 345085"/>
                <a:gd name="connsiteX9" fmla="*/ 68346 w 273245"/>
                <a:gd name="connsiteY9" fmla="*/ 115028 h 345085"/>
                <a:gd name="connsiteX10" fmla="*/ 204899 w 273245"/>
                <a:gd name="connsiteY10" fmla="*/ 115028 h 345085"/>
                <a:gd name="connsiteX11" fmla="*/ 204899 w 273245"/>
                <a:gd name="connsiteY11" fmla="*/ 69045 h 345085"/>
                <a:gd name="connsiteX12" fmla="*/ 68346 w 273245"/>
                <a:gd name="connsiteY12" fmla="*/ 69045 h 345085"/>
                <a:gd name="connsiteX13" fmla="*/ 68346 w 273245"/>
                <a:gd name="connsiteY13" fmla="*/ 115028 h 345085"/>
                <a:gd name="connsiteX14" fmla="*/ 68346 w 273245"/>
                <a:gd name="connsiteY14" fmla="*/ 115028 h 345085"/>
                <a:gd name="connsiteX15" fmla="*/ 68346 w 273245"/>
                <a:gd name="connsiteY15" fmla="*/ 115028 h 345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245" h="345085">
                  <a:moveTo>
                    <a:pt x="0" y="310562"/>
                  </a:moveTo>
                  <a:lnTo>
                    <a:pt x="0" y="34522"/>
                  </a:lnTo>
                  <a:cubicBezTo>
                    <a:pt x="0" y="17191"/>
                    <a:pt x="17052" y="0"/>
                    <a:pt x="34243" y="0"/>
                  </a:cubicBezTo>
                  <a:lnTo>
                    <a:pt x="273245" y="0"/>
                  </a:lnTo>
                  <a:lnTo>
                    <a:pt x="273245" y="345085"/>
                  </a:lnTo>
                  <a:lnTo>
                    <a:pt x="34243" y="345085"/>
                  </a:lnTo>
                  <a:cubicBezTo>
                    <a:pt x="15374" y="345085"/>
                    <a:pt x="0" y="329710"/>
                    <a:pt x="0" y="310562"/>
                  </a:cubicBezTo>
                  <a:cubicBezTo>
                    <a:pt x="0" y="291554"/>
                    <a:pt x="15235" y="276040"/>
                    <a:pt x="34243" y="276040"/>
                  </a:cubicBezTo>
                  <a:lnTo>
                    <a:pt x="273245" y="276040"/>
                  </a:lnTo>
                  <a:moveTo>
                    <a:pt x="68346" y="115028"/>
                  </a:moveTo>
                  <a:lnTo>
                    <a:pt x="204899" y="115028"/>
                  </a:lnTo>
                  <a:lnTo>
                    <a:pt x="204899" y="69045"/>
                  </a:lnTo>
                  <a:lnTo>
                    <a:pt x="68346" y="69045"/>
                  </a:lnTo>
                  <a:lnTo>
                    <a:pt x="68346" y="115028"/>
                  </a:lnTo>
                  <a:lnTo>
                    <a:pt x="68346" y="115028"/>
                  </a:lnTo>
                  <a:lnTo>
                    <a:pt x="68346" y="115028"/>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696" kern="0">
                <a:gradFill>
                  <a:gsLst>
                    <a:gs pos="0">
                      <a:srgbClr val="505050"/>
                    </a:gs>
                    <a:gs pos="100000">
                      <a:srgbClr val="505050"/>
                    </a:gs>
                  </a:gsLst>
                </a:gradFill>
              </a:endParaRPr>
            </a:p>
          </p:txBody>
        </p:sp>
      </p:grpSp>
      <p:grpSp>
        <p:nvGrpSpPr>
          <p:cNvPr id="68" name="Group 67">
            <a:extLst>
              <a:ext uri="{FF2B5EF4-FFF2-40B4-BE49-F238E27FC236}">
                <a16:creationId xmlns:a16="http://schemas.microsoft.com/office/drawing/2014/main" id="{4BDB4E24-8E5F-46F7-8260-E2AFD123435F}"/>
              </a:ext>
              <a:ext uri="{C183D7F6-B498-43B3-948B-1728B52AA6E4}">
                <adec:decorative xmlns:adec="http://schemas.microsoft.com/office/drawing/2017/decorative" val="1"/>
              </a:ext>
            </a:extLst>
          </p:cNvPr>
          <p:cNvGrpSpPr/>
          <p:nvPr/>
        </p:nvGrpSpPr>
        <p:grpSpPr>
          <a:xfrm>
            <a:off x="9509476" y="4832108"/>
            <a:ext cx="448212" cy="448212"/>
            <a:chOff x="8866413" y="5228792"/>
            <a:chExt cx="726141" cy="726141"/>
          </a:xfrm>
        </p:grpSpPr>
        <p:sp>
          <p:nvSpPr>
            <p:cNvPr id="69" name="Oval 68">
              <a:extLst>
                <a:ext uri="{FF2B5EF4-FFF2-40B4-BE49-F238E27FC236}">
                  <a16:creationId xmlns:a16="http://schemas.microsoft.com/office/drawing/2014/main" id="{BBF0D402-5B05-4137-80D1-6C6298B70FF2}"/>
                </a:ext>
              </a:extLst>
            </p:cNvPr>
            <p:cNvSpPr/>
            <p:nvPr/>
          </p:nvSpPr>
          <p:spPr bwMode="auto">
            <a:xfrm>
              <a:off x="8866413" y="5228792"/>
              <a:ext cx="726141" cy="726141"/>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FFFFFF"/>
                </a:soli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06E95271-CDA9-460D-80CA-8858A800013E}"/>
                </a:ext>
                <a:ext uri="{C183D7F6-B498-43B3-948B-1728B52AA6E4}">
                  <adec:decorative xmlns:adec="http://schemas.microsoft.com/office/drawing/2017/decorative" val="1"/>
                </a:ext>
              </a:extLst>
            </p:cNvPr>
            <p:cNvGrpSpPr/>
            <p:nvPr/>
          </p:nvGrpSpPr>
          <p:grpSpPr>
            <a:xfrm>
              <a:off x="9034001" y="5405399"/>
              <a:ext cx="390964" cy="372926"/>
              <a:chOff x="9660483" y="4819935"/>
              <a:chExt cx="390964" cy="372926"/>
            </a:xfrm>
          </p:grpSpPr>
          <p:sp>
            <p:nvSpPr>
              <p:cNvPr id="71" name="Alarm">
                <a:extLst>
                  <a:ext uri="{FF2B5EF4-FFF2-40B4-BE49-F238E27FC236}">
                    <a16:creationId xmlns:a16="http://schemas.microsoft.com/office/drawing/2014/main" id="{87C756C2-7F8E-4D29-B73A-3D17CDC0FF58}"/>
                  </a:ext>
                </a:extLst>
              </p:cNvPr>
              <p:cNvSpPr>
                <a:spLocks noChangeAspect="1" noEditPoints="1"/>
              </p:cNvSpPr>
              <p:nvPr/>
            </p:nvSpPr>
            <p:spPr bwMode="auto">
              <a:xfrm>
                <a:off x="9660483" y="4834291"/>
                <a:ext cx="327552" cy="358570"/>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696" kern="0">
                  <a:gradFill>
                    <a:gsLst>
                      <a:gs pos="0">
                        <a:srgbClr val="505050"/>
                      </a:gs>
                      <a:gs pos="100000">
                        <a:srgbClr val="505050"/>
                      </a:gs>
                    </a:gsLst>
                  </a:gradFill>
                </a:endParaRPr>
              </a:p>
            </p:txBody>
          </p:sp>
          <p:sp>
            <p:nvSpPr>
              <p:cNvPr id="72" name="information">
                <a:extLst>
                  <a:ext uri="{FF2B5EF4-FFF2-40B4-BE49-F238E27FC236}">
                    <a16:creationId xmlns:a16="http://schemas.microsoft.com/office/drawing/2014/main" id="{BCCF49D5-F1CE-4461-830B-A83D7C8ED74F}"/>
                  </a:ext>
                </a:extLst>
              </p:cNvPr>
              <p:cNvSpPr>
                <a:spLocks noChangeAspect="1" noEditPoints="1"/>
              </p:cNvSpPr>
              <p:nvPr/>
            </p:nvSpPr>
            <p:spPr bwMode="auto">
              <a:xfrm flipV="1">
                <a:off x="9858983" y="4819935"/>
                <a:ext cx="192464" cy="193641"/>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solidFill>
                <a:schemeClr val="accent3"/>
              </a:solidFill>
              <a:ln w="9525" cap="sq">
                <a:solidFill>
                  <a:schemeClr val="bg1"/>
                </a:solidFill>
                <a:prstDash val="solid"/>
                <a:miter lim="800000"/>
                <a:headEnd/>
                <a:tailEnd/>
              </a:ln>
            </p:spPr>
            <p:txBody>
              <a:bodyPr vert="horz" wrap="square" lIns="87880" tIns="43940" rIns="87880" bIns="43940" numCol="1" anchor="t" anchorCtr="0" compatLnSpc="1">
                <a:prstTxWarp prst="textNoShape">
                  <a:avLst/>
                </a:prstTxWarp>
              </a:bodyPr>
              <a:lstStyle/>
              <a:p>
                <a:pPr defTabSz="896354">
                  <a:defRPr/>
                </a:pPr>
                <a:endParaRPr lang="en-US" sz="1696" kern="0">
                  <a:gradFill>
                    <a:gsLst>
                      <a:gs pos="0">
                        <a:srgbClr val="505050"/>
                      </a:gs>
                      <a:gs pos="100000">
                        <a:srgbClr val="505050"/>
                      </a:gs>
                    </a:gsLst>
                    <a:lin ang="5400000" scaled="1"/>
                  </a:gradFill>
                </a:endParaRPr>
              </a:p>
            </p:txBody>
          </p:sp>
        </p:grpSp>
      </p:grpSp>
      <p:grpSp>
        <p:nvGrpSpPr>
          <p:cNvPr id="73" name="Group 72">
            <a:extLst>
              <a:ext uri="{FF2B5EF4-FFF2-40B4-BE49-F238E27FC236}">
                <a16:creationId xmlns:a16="http://schemas.microsoft.com/office/drawing/2014/main" id="{7A076C7A-0493-4845-823F-16D92BA34702}"/>
              </a:ext>
              <a:ext uri="{C183D7F6-B498-43B3-948B-1728B52AA6E4}">
                <adec:decorative xmlns:adec="http://schemas.microsoft.com/office/drawing/2017/decorative" val="1"/>
              </a:ext>
            </a:extLst>
          </p:cNvPr>
          <p:cNvGrpSpPr/>
          <p:nvPr/>
        </p:nvGrpSpPr>
        <p:grpSpPr>
          <a:xfrm>
            <a:off x="8387263" y="2761778"/>
            <a:ext cx="448212" cy="448212"/>
            <a:chOff x="3098476" y="2155168"/>
            <a:chExt cx="726141" cy="726141"/>
          </a:xfrm>
        </p:grpSpPr>
        <p:sp>
          <p:nvSpPr>
            <p:cNvPr id="74" name="Oval 73">
              <a:extLst>
                <a:ext uri="{FF2B5EF4-FFF2-40B4-BE49-F238E27FC236}">
                  <a16:creationId xmlns:a16="http://schemas.microsoft.com/office/drawing/2014/main" id="{41EE74D5-704B-4EF0-82BC-E4E89550A599}"/>
                </a:ext>
              </a:extLst>
            </p:cNvPr>
            <p:cNvSpPr/>
            <p:nvPr/>
          </p:nvSpPr>
          <p:spPr bwMode="auto">
            <a:xfrm>
              <a:off x="3098476" y="2155168"/>
              <a:ext cx="726141" cy="7261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FFFFFF"/>
                </a:solidFill>
                <a:ea typeface="Segoe UI" pitchFamily="34" charset="0"/>
                <a:cs typeface="Segoe UI" pitchFamily="34" charset="0"/>
              </a:endParaRPr>
            </a:p>
          </p:txBody>
        </p:sp>
        <p:grpSp>
          <p:nvGrpSpPr>
            <p:cNvPr id="75" name="Group 74">
              <a:extLst>
                <a:ext uri="{FF2B5EF4-FFF2-40B4-BE49-F238E27FC236}">
                  <a16:creationId xmlns:a16="http://schemas.microsoft.com/office/drawing/2014/main" id="{34D9A63C-4E59-4E22-B501-F69BE819F595}"/>
                </a:ext>
                <a:ext uri="{C183D7F6-B498-43B3-948B-1728B52AA6E4}">
                  <adec:decorative xmlns:adec="http://schemas.microsoft.com/office/drawing/2017/decorative" val="1"/>
                </a:ext>
              </a:extLst>
            </p:cNvPr>
            <p:cNvGrpSpPr/>
            <p:nvPr/>
          </p:nvGrpSpPr>
          <p:grpSpPr>
            <a:xfrm>
              <a:off x="3274016" y="2303069"/>
              <a:ext cx="375060" cy="430338"/>
              <a:chOff x="4275789" y="2213241"/>
              <a:chExt cx="428508" cy="491664"/>
            </a:xfrm>
          </p:grpSpPr>
          <p:sp>
            <p:nvSpPr>
              <p:cNvPr id="76" name="people_4">
                <a:extLst>
                  <a:ext uri="{FF2B5EF4-FFF2-40B4-BE49-F238E27FC236}">
                    <a16:creationId xmlns:a16="http://schemas.microsoft.com/office/drawing/2014/main" id="{900A3ADC-EE90-462E-8EA3-E883719E7E88}"/>
                  </a:ext>
                </a:extLst>
              </p:cNvPr>
              <p:cNvSpPr>
                <a:spLocks noChangeAspect="1" noEditPoints="1"/>
              </p:cNvSpPr>
              <p:nvPr/>
            </p:nvSpPr>
            <p:spPr bwMode="auto">
              <a:xfrm>
                <a:off x="4275789" y="2213241"/>
                <a:ext cx="320730" cy="358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696" kern="0">
                  <a:solidFill>
                    <a:srgbClr val="000000"/>
                  </a:solidFill>
                </a:endParaRPr>
              </a:p>
            </p:txBody>
          </p:sp>
          <p:sp>
            <p:nvSpPr>
              <p:cNvPr id="77" name="Oval 76">
                <a:extLst>
                  <a:ext uri="{FF2B5EF4-FFF2-40B4-BE49-F238E27FC236}">
                    <a16:creationId xmlns:a16="http://schemas.microsoft.com/office/drawing/2014/main" id="{043B63FF-0DA5-40FD-820F-7B7506025118}"/>
                  </a:ext>
                </a:extLst>
              </p:cNvPr>
              <p:cNvSpPr/>
              <p:nvPr/>
            </p:nvSpPr>
            <p:spPr bwMode="auto">
              <a:xfrm>
                <a:off x="4523498" y="2438767"/>
                <a:ext cx="170363" cy="170363"/>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FFFFFF"/>
                  </a:solidFill>
                  <a:ea typeface="Segoe UI" pitchFamily="34" charset="0"/>
                  <a:cs typeface="Segoe UI" pitchFamily="34" charset="0"/>
                </a:endParaRPr>
              </a:p>
            </p:txBody>
          </p:sp>
          <p:sp>
            <p:nvSpPr>
              <p:cNvPr id="78" name="Ribbon_E9D1">
                <a:extLst>
                  <a:ext uri="{FF2B5EF4-FFF2-40B4-BE49-F238E27FC236}">
                    <a16:creationId xmlns:a16="http://schemas.microsoft.com/office/drawing/2014/main" id="{B9655486-30B5-4744-9AF9-9C794B9A916A}"/>
                  </a:ext>
                </a:extLst>
              </p:cNvPr>
              <p:cNvSpPr>
                <a:spLocks noChangeAspect="1" noEditPoints="1"/>
              </p:cNvSpPr>
              <p:nvPr/>
            </p:nvSpPr>
            <p:spPr bwMode="auto">
              <a:xfrm>
                <a:off x="4546389" y="2449547"/>
                <a:ext cx="157908" cy="255358"/>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solidFill>
                <a:schemeClr val="accent2"/>
              </a:solidFill>
              <a:ln w="9525" cap="sq">
                <a:solidFill>
                  <a:srgbClr val="000000"/>
                </a:solidFill>
                <a:prstDash val="solid"/>
                <a:miter lim="800000"/>
                <a:headEnd/>
                <a:tailEnd/>
              </a:ln>
            </p:spPr>
            <p:txBody>
              <a:bodyPr vert="horz" wrap="square" lIns="87880" tIns="43940" rIns="87880" bIns="43940" numCol="1" anchor="t" anchorCtr="0" compatLnSpc="1">
                <a:prstTxWarp prst="textNoShape">
                  <a:avLst/>
                </a:prstTxWarp>
              </a:bodyPr>
              <a:lstStyle/>
              <a:p>
                <a:pPr defTabSz="896354">
                  <a:defRPr/>
                </a:pPr>
                <a:endParaRPr lang="en-US" sz="1696" kern="0">
                  <a:solidFill>
                    <a:srgbClr val="000000"/>
                  </a:solidFill>
                </a:endParaRPr>
              </a:p>
            </p:txBody>
          </p:sp>
        </p:grpSp>
      </p:grpSp>
      <p:grpSp>
        <p:nvGrpSpPr>
          <p:cNvPr id="79" name="Group 78">
            <a:extLst>
              <a:ext uri="{FF2B5EF4-FFF2-40B4-BE49-F238E27FC236}">
                <a16:creationId xmlns:a16="http://schemas.microsoft.com/office/drawing/2014/main" id="{7AADA0E3-F924-42E6-96B9-17619904EDD7}"/>
              </a:ext>
              <a:ext uri="{C183D7F6-B498-43B3-948B-1728B52AA6E4}">
                <adec:decorative xmlns:adec="http://schemas.microsoft.com/office/drawing/2017/decorative" val="1"/>
              </a:ext>
            </a:extLst>
          </p:cNvPr>
          <p:cNvGrpSpPr/>
          <p:nvPr/>
        </p:nvGrpSpPr>
        <p:grpSpPr>
          <a:xfrm>
            <a:off x="7165875" y="3568060"/>
            <a:ext cx="448212" cy="448212"/>
            <a:chOff x="2030727" y="2702859"/>
            <a:chExt cx="726141" cy="726141"/>
          </a:xfrm>
        </p:grpSpPr>
        <p:sp>
          <p:nvSpPr>
            <p:cNvPr id="80" name="Oval 79">
              <a:extLst>
                <a:ext uri="{FF2B5EF4-FFF2-40B4-BE49-F238E27FC236}">
                  <a16:creationId xmlns:a16="http://schemas.microsoft.com/office/drawing/2014/main" id="{730620AC-361A-4A42-A9EE-29550B43E84C}"/>
                </a:ext>
              </a:extLst>
            </p:cNvPr>
            <p:cNvSpPr/>
            <p:nvPr/>
          </p:nvSpPr>
          <p:spPr bwMode="auto">
            <a:xfrm>
              <a:off x="2030727" y="2702859"/>
              <a:ext cx="726141" cy="726141"/>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FFFFFF"/>
                </a:soli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2DCE197C-B4DD-4962-9B18-79E725C24E14}"/>
                </a:ext>
                <a:ext uri="{C183D7F6-B498-43B3-948B-1728B52AA6E4}">
                  <adec:decorative xmlns:adec="http://schemas.microsoft.com/office/drawing/2017/decorative" val="1"/>
                </a:ext>
              </a:extLst>
            </p:cNvPr>
            <p:cNvGrpSpPr/>
            <p:nvPr/>
          </p:nvGrpSpPr>
          <p:grpSpPr>
            <a:xfrm>
              <a:off x="2188911" y="2852636"/>
              <a:ext cx="409772" cy="426586"/>
              <a:chOff x="2566666" y="2978111"/>
              <a:chExt cx="468167" cy="487377"/>
            </a:xfrm>
          </p:grpSpPr>
          <p:sp>
            <p:nvSpPr>
              <p:cNvPr id="82" name="people_4">
                <a:extLst>
                  <a:ext uri="{FF2B5EF4-FFF2-40B4-BE49-F238E27FC236}">
                    <a16:creationId xmlns:a16="http://schemas.microsoft.com/office/drawing/2014/main" id="{A45BA88D-5530-47BB-B21C-9A0C568B046C}"/>
                  </a:ext>
                  <a:ext uri="{C183D7F6-B498-43B3-948B-1728B52AA6E4}">
                    <adec:decorative xmlns:adec="http://schemas.microsoft.com/office/drawing/2017/decorative" val="1"/>
                  </a:ext>
                </a:extLst>
              </p:cNvPr>
              <p:cNvSpPr>
                <a:spLocks noChangeAspect="1" noEditPoints="1"/>
              </p:cNvSpPr>
              <p:nvPr/>
            </p:nvSpPr>
            <p:spPr bwMode="auto">
              <a:xfrm>
                <a:off x="2566666" y="2978111"/>
                <a:ext cx="320730" cy="358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54">
                  <a:defRPr/>
                </a:pPr>
                <a:endParaRPr lang="en-US" sz="1696" kern="0">
                  <a:solidFill>
                    <a:srgbClr val="000000"/>
                  </a:solidFill>
                </a:endParaRPr>
              </a:p>
            </p:txBody>
          </p:sp>
          <p:sp>
            <p:nvSpPr>
              <p:cNvPr id="83" name="Rectangle 82">
                <a:extLst>
                  <a:ext uri="{FF2B5EF4-FFF2-40B4-BE49-F238E27FC236}">
                    <a16:creationId xmlns:a16="http://schemas.microsoft.com/office/drawing/2014/main" id="{B912F6FD-1DC7-47CC-A0FE-7A6254A9AE3C}"/>
                  </a:ext>
                  <a:ext uri="{C183D7F6-B498-43B3-948B-1728B52AA6E4}">
                    <adec:decorative xmlns:adec="http://schemas.microsoft.com/office/drawing/2017/decorative" val="1"/>
                  </a:ext>
                </a:extLst>
              </p:cNvPr>
              <p:cNvSpPr/>
              <p:nvPr/>
            </p:nvSpPr>
            <p:spPr bwMode="auto">
              <a:xfrm rot="3235818">
                <a:off x="2817712" y="3213648"/>
                <a:ext cx="170363" cy="1703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FFFFFF"/>
                  </a:solidFill>
                  <a:ea typeface="Segoe UI" pitchFamily="34" charset="0"/>
                  <a:cs typeface="Segoe UI" pitchFamily="34" charset="0"/>
                </a:endParaRPr>
              </a:p>
            </p:txBody>
          </p:sp>
          <p:grpSp>
            <p:nvGrpSpPr>
              <p:cNvPr id="84" name="Group 83">
                <a:extLst>
                  <a:ext uri="{FF2B5EF4-FFF2-40B4-BE49-F238E27FC236}">
                    <a16:creationId xmlns:a16="http://schemas.microsoft.com/office/drawing/2014/main" id="{C06396F8-4149-40F1-B609-0D246A97BC89}"/>
                  </a:ext>
                </a:extLst>
              </p:cNvPr>
              <p:cNvGrpSpPr/>
              <p:nvPr/>
            </p:nvGrpSpPr>
            <p:grpSpPr>
              <a:xfrm>
                <a:off x="2819778" y="3219267"/>
                <a:ext cx="215055" cy="246221"/>
                <a:chOff x="9004199" y="5143490"/>
                <a:chExt cx="172860" cy="197911"/>
              </a:xfrm>
            </p:grpSpPr>
            <p:sp>
              <p:nvSpPr>
                <p:cNvPr id="85" name="Freeform 728">
                  <a:extLst>
                    <a:ext uri="{FF2B5EF4-FFF2-40B4-BE49-F238E27FC236}">
                      <a16:creationId xmlns:a16="http://schemas.microsoft.com/office/drawing/2014/main" id="{594F04D3-B451-46FC-8461-479C3D59E60F}"/>
                    </a:ext>
                  </a:extLst>
                </p:cNvPr>
                <p:cNvSpPr>
                  <a:spLocks/>
                </p:cNvSpPr>
                <p:nvPr/>
              </p:nvSpPr>
              <p:spPr bwMode="auto">
                <a:xfrm>
                  <a:off x="9004199" y="5143490"/>
                  <a:ext cx="172860" cy="197911"/>
                </a:xfrm>
                <a:custGeom>
                  <a:avLst/>
                  <a:gdLst>
                    <a:gd name="T0" fmla="*/ 0 w 138"/>
                    <a:gd name="T1" fmla="*/ 40 h 158"/>
                    <a:gd name="T2" fmla="*/ 69 w 138"/>
                    <a:gd name="T3" fmla="*/ 0 h 158"/>
                    <a:gd name="T4" fmla="*/ 138 w 138"/>
                    <a:gd name="T5" fmla="*/ 40 h 158"/>
                    <a:gd name="T6" fmla="*/ 138 w 138"/>
                    <a:gd name="T7" fmla="*/ 120 h 158"/>
                    <a:gd name="T8" fmla="*/ 69 w 138"/>
                    <a:gd name="T9" fmla="*/ 158 h 158"/>
                    <a:gd name="T10" fmla="*/ 0 w 138"/>
                    <a:gd name="T11" fmla="*/ 120 h 158"/>
                    <a:gd name="T12" fmla="*/ 0 w 138"/>
                    <a:gd name="T13" fmla="*/ 40 h 158"/>
                  </a:gdLst>
                  <a:ahLst/>
                  <a:cxnLst>
                    <a:cxn ang="0">
                      <a:pos x="T0" y="T1"/>
                    </a:cxn>
                    <a:cxn ang="0">
                      <a:pos x="T2" y="T3"/>
                    </a:cxn>
                    <a:cxn ang="0">
                      <a:pos x="T4" y="T5"/>
                    </a:cxn>
                    <a:cxn ang="0">
                      <a:pos x="T6" y="T7"/>
                    </a:cxn>
                    <a:cxn ang="0">
                      <a:pos x="T8" y="T9"/>
                    </a:cxn>
                    <a:cxn ang="0">
                      <a:pos x="T10" y="T11"/>
                    </a:cxn>
                    <a:cxn ang="0">
                      <a:pos x="T12" y="T13"/>
                    </a:cxn>
                  </a:cxnLst>
                  <a:rect l="0" t="0" r="r" b="b"/>
                  <a:pathLst>
                    <a:path w="138" h="158">
                      <a:moveTo>
                        <a:pt x="0" y="40"/>
                      </a:moveTo>
                      <a:lnTo>
                        <a:pt x="69" y="0"/>
                      </a:lnTo>
                      <a:lnTo>
                        <a:pt x="138" y="40"/>
                      </a:lnTo>
                      <a:lnTo>
                        <a:pt x="138" y="120"/>
                      </a:lnTo>
                      <a:lnTo>
                        <a:pt x="69" y="158"/>
                      </a:lnTo>
                      <a:lnTo>
                        <a:pt x="0" y="120"/>
                      </a:lnTo>
                      <a:lnTo>
                        <a:pt x="0" y="40"/>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353535"/>
                    </a:solidFill>
                    <a:latin typeface="Segoe UI Semilight"/>
                  </a:endParaRPr>
                </a:p>
              </p:txBody>
            </p:sp>
            <p:sp>
              <p:nvSpPr>
                <p:cNvPr id="86" name="Freeform 729">
                  <a:extLst>
                    <a:ext uri="{FF2B5EF4-FFF2-40B4-BE49-F238E27FC236}">
                      <a16:creationId xmlns:a16="http://schemas.microsoft.com/office/drawing/2014/main" id="{7291B4E6-2C6A-4969-85C5-9CE9DC719237}"/>
                    </a:ext>
                  </a:extLst>
                </p:cNvPr>
                <p:cNvSpPr>
                  <a:spLocks/>
                </p:cNvSpPr>
                <p:nvPr/>
              </p:nvSpPr>
              <p:spPr bwMode="auto">
                <a:xfrm>
                  <a:off x="9004199" y="5193594"/>
                  <a:ext cx="172860" cy="50104"/>
                </a:xfrm>
                <a:custGeom>
                  <a:avLst/>
                  <a:gdLst>
                    <a:gd name="T0" fmla="*/ 138 w 138"/>
                    <a:gd name="T1" fmla="*/ 0 h 40"/>
                    <a:gd name="T2" fmla="*/ 69 w 138"/>
                    <a:gd name="T3" fmla="*/ 40 h 40"/>
                    <a:gd name="T4" fmla="*/ 0 w 138"/>
                    <a:gd name="T5" fmla="*/ 0 h 40"/>
                  </a:gdLst>
                  <a:ahLst/>
                  <a:cxnLst>
                    <a:cxn ang="0">
                      <a:pos x="T0" y="T1"/>
                    </a:cxn>
                    <a:cxn ang="0">
                      <a:pos x="T2" y="T3"/>
                    </a:cxn>
                    <a:cxn ang="0">
                      <a:pos x="T4" y="T5"/>
                    </a:cxn>
                  </a:cxnLst>
                  <a:rect l="0" t="0" r="r" b="b"/>
                  <a:pathLst>
                    <a:path w="138" h="40">
                      <a:moveTo>
                        <a:pt x="138" y="0"/>
                      </a:moveTo>
                      <a:lnTo>
                        <a:pt x="69" y="40"/>
                      </a:lnTo>
                      <a:lnTo>
                        <a:pt x="0" y="0"/>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353535"/>
                    </a:solidFill>
                    <a:latin typeface="Segoe UI Semilight"/>
                  </a:endParaRPr>
                </a:p>
              </p:txBody>
            </p:sp>
            <p:sp>
              <p:nvSpPr>
                <p:cNvPr id="87" name="Line 730">
                  <a:extLst>
                    <a:ext uri="{FF2B5EF4-FFF2-40B4-BE49-F238E27FC236}">
                      <a16:creationId xmlns:a16="http://schemas.microsoft.com/office/drawing/2014/main" id="{1FA93EED-D68A-454D-9A69-11F23A1F32D7}"/>
                    </a:ext>
                  </a:extLst>
                </p:cNvPr>
                <p:cNvSpPr>
                  <a:spLocks noChangeShapeType="1"/>
                </p:cNvSpPr>
                <p:nvPr/>
              </p:nvSpPr>
              <p:spPr bwMode="auto">
                <a:xfrm>
                  <a:off x="9090630" y="5243698"/>
                  <a:ext cx="0" cy="97703"/>
                </a:xfrm>
                <a:prstGeom prst="line">
                  <a:avLst/>
                </a:pr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353535"/>
                    </a:solidFill>
                    <a:latin typeface="Segoe UI Semilight"/>
                  </a:endParaRPr>
                </a:p>
              </p:txBody>
            </p:sp>
          </p:grpSp>
        </p:grpSp>
      </p:grpSp>
    </p:spTree>
    <p:extLst>
      <p:ext uri="{BB962C8B-B14F-4D97-AF65-F5344CB8AC3E}">
        <p14:creationId xmlns:p14="http://schemas.microsoft.com/office/powerpoint/2010/main" val="3028895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64" presetClass="path" presetSubtype="0" decel="100000" fill="hold" grpId="1" nodeType="withEffect">
                                  <p:stCondLst>
                                    <p:cond delay="250"/>
                                  </p:stCondLst>
                                  <p:childTnLst>
                                    <p:animMotion origin="layout" path="M 0 -1.11111E-6 L 0 -0.06157 " pathEditMode="relative" rAng="0" ptsTypes="AA">
                                      <p:cBhvr>
                                        <p:cTn id="21" dur="500" spd="-100000" fill="hold"/>
                                        <p:tgtEl>
                                          <p:spTgt spid="49"/>
                                        </p:tgtEl>
                                        <p:attrNameLst>
                                          <p:attrName>ppt_x</p:attrName>
                                          <p:attrName>ppt_y</p:attrName>
                                        </p:attrNameLst>
                                      </p:cBhvr>
                                      <p:rCtr x="0" y="-3079"/>
                                    </p:animMotion>
                                  </p:childTnLst>
                                </p:cTn>
                              </p:par>
                              <p:par>
                                <p:cTn id="22" presetID="10" presetClass="entr" presetSubtype="0" fill="hold" nodeType="withEffect">
                                  <p:stCondLst>
                                    <p:cond delay="25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500"/>
                                        <p:tgtEl>
                                          <p:spTgt spid="73"/>
                                        </p:tgtEl>
                                      </p:cBhvr>
                                    </p:animEffect>
                                  </p:childTnLst>
                                </p:cTn>
                              </p:par>
                              <p:par>
                                <p:cTn id="25" presetID="10" presetClass="entr" presetSubtype="0" fill="hold" grpId="0" nodeType="withEffect">
                                  <p:stCondLst>
                                    <p:cond delay="35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35" presetClass="path" presetSubtype="0" decel="100000" fill="hold" grpId="1" nodeType="withEffect">
                                  <p:stCondLst>
                                    <p:cond delay="350"/>
                                  </p:stCondLst>
                                  <p:childTnLst>
                                    <p:animMotion origin="layout" path="M -1.875E-6 7.40741E-7 L -0.04036 7.40741E-7 " pathEditMode="relative" rAng="0" ptsTypes="AA">
                                      <p:cBhvr>
                                        <p:cTn id="29" dur="500" spd="-100000" fill="hold"/>
                                        <p:tgtEl>
                                          <p:spTgt spid="50"/>
                                        </p:tgtEl>
                                        <p:attrNameLst>
                                          <p:attrName>ppt_x</p:attrName>
                                          <p:attrName>ppt_y</p:attrName>
                                        </p:attrNameLst>
                                      </p:cBhvr>
                                      <p:rCtr x="-2018" y="0"/>
                                    </p:animMotion>
                                  </p:childTnLst>
                                </p:cTn>
                              </p:par>
                              <p:par>
                                <p:cTn id="30" presetID="10" presetClass="entr" presetSubtype="0" fill="hold" nodeType="withEffect">
                                  <p:stCondLst>
                                    <p:cond delay="35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par>
                                <p:cTn id="33" presetID="10" presetClass="entr" presetSubtype="0" fill="hold" grpId="0" nodeType="withEffect">
                                  <p:stCondLst>
                                    <p:cond delay="35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63" presetClass="path" presetSubtype="0" decel="100000" fill="hold" grpId="1" nodeType="withEffect">
                                  <p:stCondLst>
                                    <p:cond delay="350"/>
                                  </p:stCondLst>
                                  <p:childTnLst>
                                    <p:animMotion origin="layout" path="M 3.75E-6 7.40741E-7 L 0.04336 7.40741E-7 " pathEditMode="relative" rAng="0" ptsTypes="AA">
                                      <p:cBhvr>
                                        <p:cTn id="37" dur="500" spd="-100000" fill="hold"/>
                                        <p:tgtEl>
                                          <p:spTgt spid="51"/>
                                        </p:tgtEl>
                                        <p:attrNameLst>
                                          <p:attrName>ppt_x</p:attrName>
                                          <p:attrName>ppt_y</p:attrName>
                                        </p:attrNameLst>
                                      </p:cBhvr>
                                      <p:rCtr x="2161" y="0"/>
                                    </p:animMotion>
                                  </p:childTnLst>
                                </p:cTn>
                              </p:par>
                              <p:par>
                                <p:cTn id="38" presetID="10" presetClass="entr" presetSubtype="0" fill="hold" nodeType="withEffect">
                                  <p:stCondLst>
                                    <p:cond delay="35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grpId="0" nodeType="withEffect">
                                  <p:stCondLst>
                                    <p:cond delay="45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35" presetClass="path" presetSubtype="0" decel="100000" fill="hold" grpId="1" nodeType="withEffect">
                                  <p:stCondLst>
                                    <p:cond delay="450"/>
                                  </p:stCondLst>
                                  <p:childTnLst>
                                    <p:animMotion origin="layout" path="M -4.375E-6 1.48148E-6 L -0.04036 1.48148E-6 " pathEditMode="relative" rAng="0" ptsTypes="AA">
                                      <p:cBhvr>
                                        <p:cTn id="45" dur="500" spd="-100000" fill="hold"/>
                                        <p:tgtEl>
                                          <p:spTgt spid="52"/>
                                        </p:tgtEl>
                                        <p:attrNameLst>
                                          <p:attrName>ppt_x</p:attrName>
                                          <p:attrName>ppt_y</p:attrName>
                                        </p:attrNameLst>
                                      </p:cBhvr>
                                      <p:rCtr x="-2018" y="0"/>
                                    </p:animMotion>
                                  </p:childTnLst>
                                </p:cTn>
                              </p:par>
                              <p:par>
                                <p:cTn id="46" presetID="10" presetClass="entr" presetSubtype="0" fill="hold" nodeType="withEffect">
                                  <p:stCondLst>
                                    <p:cond delay="45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par>
                                <p:cTn id="49" presetID="10" presetClass="entr" presetSubtype="0" fill="hold" grpId="0" nodeType="withEffect">
                                  <p:stCondLst>
                                    <p:cond delay="45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63" presetClass="path" presetSubtype="0" decel="100000" fill="hold" grpId="1" nodeType="withEffect">
                                  <p:stCondLst>
                                    <p:cond delay="450"/>
                                  </p:stCondLst>
                                  <p:childTnLst>
                                    <p:animMotion origin="layout" path="M -2.08333E-6 1.48148E-6 L 0.04336 1.48148E-6 " pathEditMode="relative" rAng="0" ptsTypes="AA">
                                      <p:cBhvr>
                                        <p:cTn id="53" dur="500" spd="-100000" fill="hold"/>
                                        <p:tgtEl>
                                          <p:spTgt spid="56"/>
                                        </p:tgtEl>
                                        <p:attrNameLst>
                                          <p:attrName>ppt_x</p:attrName>
                                          <p:attrName>ppt_y</p:attrName>
                                        </p:attrNameLst>
                                      </p:cBhvr>
                                      <p:rCtr x="2161" y="0"/>
                                    </p:animMotion>
                                  </p:childTnLst>
                                </p:cTn>
                              </p:par>
                              <p:par>
                                <p:cTn id="54" presetID="10" presetClass="entr" presetSubtype="0" fill="hold" nodeType="withEffect">
                                  <p:stCondLst>
                                    <p:cond delay="45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grpId="0" nodeType="withEffect">
                                  <p:stCondLst>
                                    <p:cond delay="55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500"/>
                                        <p:tgtEl>
                                          <p:spTgt spid="57"/>
                                        </p:tgtEl>
                                      </p:cBhvr>
                                    </p:animEffect>
                                  </p:childTnLst>
                                </p:cTn>
                              </p:par>
                              <p:par>
                                <p:cTn id="60" presetID="42" presetClass="path" presetSubtype="0" decel="100000" fill="hold" grpId="1" nodeType="withEffect">
                                  <p:stCondLst>
                                    <p:cond delay="550"/>
                                  </p:stCondLst>
                                  <p:childTnLst>
                                    <p:animMotion origin="layout" path="M 0 2.22222E-6 L 0 0.05509 " pathEditMode="relative" rAng="0" ptsTypes="AA">
                                      <p:cBhvr>
                                        <p:cTn id="61" dur="500" spd="-100000" fill="hold"/>
                                        <p:tgtEl>
                                          <p:spTgt spid="57"/>
                                        </p:tgtEl>
                                        <p:attrNameLst>
                                          <p:attrName>ppt_x</p:attrName>
                                          <p:attrName>ppt_y</p:attrName>
                                        </p:attrNameLst>
                                      </p:cBhvr>
                                      <p:rCtr x="0" y="2755"/>
                                    </p:animMotion>
                                  </p:childTnLst>
                                </p:cTn>
                              </p:par>
                              <p:par>
                                <p:cTn id="62" presetID="10" presetClass="entr" presetSubtype="0" fill="hold" nodeType="withEffect">
                                  <p:stCondLst>
                                    <p:cond delay="550"/>
                                  </p:stCondLst>
                                  <p:childTnLst>
                                    <p:set>
                                      <p:cBhvr>
                                        <p:cTn id="63" dur="1" fill="hold">
                                          <p:stCondLst>
                                            <p:cond delay="0"/>
                                          </p:stCondLst>
                                        </p:cTn>
                                        <p:tgtEl>
                                          <p:spTgt spid="65"/>
                                        </p:tgtEl>
                                        <p:attrNameLst>
                                          <p:attrName>style.visibility</p:attrName>
                                        </p:attrNameLst>
                                      </p:cBhvr>
                                      <p:to>
                                        <p:strVal val="visible"/>
                                      </p:to>
                                    </p:set>
                                    <p:animEffect transition="in" filter="fade">
                                      <p:cBhvr>
                                        <p:cTn id="6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49" grpId="1" animBg="1"/>
      <p:bldP spid="50" grpId="0" animBg="1"/>
      <p:bldP spid="50" grpId="1" animBg="1"/>
      <p:bldP spid="51" grpId="0" animBg="1"/>
      <p:bldP spid="51" grpId="1" animBg="1"/>
      <p:bldP spid="52" grpId="0" animBg="1"/>
      <p:bldP spid="52" grpId="1" animBg="1"/>
      <p:bldP spid="53" grpId="0" animBg="1"/>
      <p:bldP spid="55" grpId="0"/>
      <p:bldP spid="56" grpId="0" animBg="1"/>
      <p:bldP spid="56" grpId="1" animBg="1"/>
      <p:bldP spid="57" grpId="0" animBg="1"/>
      <p:bldP spid="5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D3CC-8316-4886-9BE6-9B59BE5E8427}"/>
              </a:ext>
            </a:extLst>
          </p:cNvPr>
          <p:cNvSpPr>
            <a:spLocks noGrp="1"/>
          </p:cNvSpPr>
          <p:nvPr>
            <p:ph type="title"/>
          </p:nvPr>
        </p:nvSpPr>
        <p:spPr/>
        <p:txBody>
          <a:bodyPr/>
          <a:lstStyle/>
          <a:p>
            <a:r>
              <a:rPr lang="en-US" dirty="0"/>
              <a:t>The era of transformation</a:t>
            </a:r>
            <a:endParaRPr lang="gsw-CH" dirty="0"/>
          </a:p>
        </p:txBody>
      </p:sp>
      <p:sp>
        <p:nvSpPr>
          <p:cNvPr id="3" name="Oval 2">
            <a:extLst>
              <a:ext uri="{FF2B5EF4-FFF2-40B4-BE49-F238E27FC236}">
                <a16:creationId xmlns:a16="http://schemas.microsoft.com/office/drawing/2014/main" id="{1DB84D24-69BF-1146-8185-0D1D04862296}"/>
              </a:ext>
              <a:ext uri="{C183D7F6-B498-43B3-948B-1728B52AA6E4}">
                <adec:decorative xmlns:adec="http://schemas.microsoft.com/office/drawing/2017/decorative" val="1"/>
              </a:ext>
            </a:extLst>
          </p:cNvPr>
          <p:cNvSpPr/>
          <p:nvPr/>
        </p:nvSpPr>
        <p:spPr bwMode="auto">
          <a:xfrm>
            <a:off x="1757457" y="3341451"/>
            <a:ext cx="2357410" cy="2357410"/>
          </a:xfrm>
          <a:prstGeom prst="ellipse">
            <a:avLst/>
          </a:prstGeom>
          <a:solidFill>
            <a:schemeClr val="accent4"/>
          </a:solidFill>
          <a:ln w="2540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964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 name="Oval 3">
            <a:extLst>
              <a:ext uri="{FF2B5EF4-FFF2-40B4-BE49-F238E27FC236}">
                <a16:creationId xmlns:a16="http://schemas.microsoft.com/office/drawing/2014/main" id="{1F2CF5BD-D337-1C40-8033-B068117410E2}"/>
              </a:ext>
              <a:ext uri="{C183D7F6-B498-43B3-948B-1728B52AA6E4}">
                <adec:decorative xmlns:adec="http://schemas.microsoft.com/office/drawing/2017/decorative" val="1"/>
              </a:ext>
            </a:extLst>
          </p:cNvPr>
          <p:cNvSpPr/>
          <p:nvPr/>
        </p:nvSpPr>
        <p:spPr bwMode="auto">
          <a:xfrm>
            <a:off x="4904351" y="2162746"/>
            <a:ext cx="2357410" cy="2357410"/>
          </a:xfrm>
          <a:prstGeom prst="ellipse">
            <a:avLst/>
          </a:prstGeom>
          <a:solidFill>
            <a:srgbClr val="107C10"/>
          </a:solidFill>
          <a:ln w="2540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964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 name="Oval 4">
            <a:extLst>
              <a:ext uri="{FF2B5EF4-FFF2-40B4-BE49-F238E27FC236}">
                <a16:creationId xmlns:a16="http://schemas.microsoft.com/office/drawing/2014/main" id="{444673C1-9DF7-0640-B53B-26138628D6EA}"/>
              </a:ext>
              <a:ext uri="{C183D7F6-B498-43B3-948B-1728B52AA6E4}">
                <adec:decorative xmlns:adec="http://schemas.microsoft.com/office/drawing/2017/decorative" val="1"/>
              </a:ext>
            </a:extLst>
          </p:cNvPr>
          <p:cNvSpPr/>
          <p:nvPr/>
        </p:nvSpPr>
        <p:spPr bwMode="auto">
          <a:xfrm>
            <a:off x="8078629" y="3341451"/>
            <a:ext cx="2357410" cy="2357410"/>
          </a:xfrm>
          <a:prstGeom prst="ellipse">
            <a:avLst/>
          </a:prstGeom>
          <a:solidFill>
            <a:srgbClr val="0078D4"/>
          </a:solidFill>
          <a:ln w="2540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964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TextBox 7">
            <a:extLst>
              <a:ext uri="{FF2B5EF4-FFF2-40B4-BE49-F238E27FC236}">
                <a16:creationId xmlns:a16="http://schemas.microsoft.com/office/drawing/2014/main" id="{A1598C9C-EE4A-6E40-BF21-F0850F38A84C}"/>
              </a:ext>
            </a:extLst>
          </p:cNvPr>
          <p:cNvSpPr txBox="1"/>
          <p:nvPr/>
        </p:nvSpPr>
        <p:spPr>
          <a:xfrm>
            <a:off x="8061253" y="4055504"/>
            <a:ext cx="2224586" cy="86177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transformation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10">
            <a:extLst>
              <a:ext uri="{FF2B5EF4-FFF2-40B4-BE49-F238E27FC236}">
                <a16:creationId xmlns:a16="http://schemas.microsoft.com/office/drawing/2014/main" id="{E650D8A4-4813-8342-A8A5-D0A3D96C36F8}"/>
              </a:ext>
            </a:extLst>
          </p:cNvPr>
          <p:cNvSpPr txBox="1"/>
          <p:nvPr/>
        </p:nvSpPr>
        <p:spPr>
          <a:xfrm>
            <a:off x="1823869" y="4086281"/>
            <a:ext cx="2224586"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Digital transformation</a:t>
            </a:r>
          </a:p>
        </p:txBody>
      </p:sp>
      <p:sp>
        <p:nvSpPr>
          <p:cNvPr id="8" name="TextBox 11">
            <a:extLst>
              <a:ext uri="{FF2B5EF4-FFF2-40B4-BE49-F238E27FC236}">
                <a16:creationId xmlns:a16="http://schemas.microsoft.com/office/drawing/2014/main" id="{A43919D8-E846-2B43-B5D8-A73437B0D6F1}"/>
              </a:ext>
            </a:extLst>
          </p:cNvPr>
          <p:cNvSpPr txBox="1"/>
          <p:nvPr/>
        </p:nvSpPr>
        <p:spPr>
          <a:xfrm>
            <a:off x="4970763" y="2907576"/>
            <a:ext cx="2224586"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Security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transformation</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Freeform 13">
            <a:extLst>
              <a:ext uri="{FF2B5EF4-FFF2-40B4-BE49-F238E27FC236}">
                <a16:creationId xmlns:a16="http://schemas.microsoft.com/office/drawing/2014/main" id="{F3C79E27-6C1B-3642-BF20-AA4CA8F79E37}"/>
              </a:ext>
              <a:ext uri="{C183D7F6-B498-43B3-948B-1728B52AA6E4}">
                <adec:decorative xmlns:adec="http://schemas.microsoft.com/office/drawing/2017/decorative" val="1"/>
              </a:ext>
            </a:extLst>
          </p:cNvPr>
          <p:cNvSpPr>
            <a:spLocks noChangeAspect="1"/>
          </p:cNvSpPr>
          <p:nvPr/>
        </p:nvSpPr>
        <p:spPr bwMode="auto">
          <a:xfrm flipH="1">
            <a:off x="8993477" y="4891929"/>
            <a:ext cx="527714" cy="27953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43431" rtl="0" eaLnBrk="1" fontAlgn="auto" latinLnBrk="0" hangingPunct="1">
              <a:lnSpc>
                <a:spcPct val="95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0" name="Group 9">
            <a:extLst>
              <a:ext uri="{FF2B5EF4-FFF2-40B4-BE49-F238E27FC236}">
                <a16:creationId xmlns:a16="http://schemas.microsoft.com/office/drawing/2014/main" id="{CC4851CD-CE2A-F740-A39C-0065D6D0DE09}"/>
              </a:ext>
              <a:ext uri="{C183D7F6-B498-43B3-948B-1728B52AA6E4}">
                <adec:decorative xmlns:adec="http://schemas.microsoft.com/office/drawing/2017/decorative" val="1"/>
              </a:ext>
            </a:extLst>
          </p:cNvPr>
          <p:cNvGrpSpPr/>
          <p:nvPr/>
        </p:nvGrpSpPr>
        <p:grpSpPr>
          <a:xfrm>
            <a:off x="5880902" y="3680474"/>
            <a:ext cx="404308" cy="430454"/>
            <a:chOff x="4527404" y="4319058"/>
            <a:chExt cx="260398" cy="277237"/>
          </a:xfrm>
        </p:grpSpPr>
        <p:sp>
          <p:nvSpPr>
            <p:cNvPr id="48" name="Shield_EA18">
              <a:extLst>
                <a:ext uri="{FF2B5EF4-FFF2-40B4-BE49-F238E27FC236}">
                  <a16:creationId xmlns:a16="http://schemas.microsoft.com/office/drawing/2014/main" id="{83347FB6-49F0-7B43-BDA3-57D4959E2056}"/>
                </a:ext>
              </a:extLst>
            </p:cNvPr>
            <p:cNvSpPr>
              <a:spLocks noChangeAspect="1"/>
            </p:cNvSpPr>
            <p:nvPr/>
          </p:nvSpPr>
          <p:spPr bwMode="auto">
            <a:xfrm>
              <a:off x="4527404" y="4319058"/>
              <a:ext cx="260398" cy="2772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check">
              <a:extLst>
                <a:ext uri="{FF2B5EF4-FFF2-40B4-BE49-F238E27FC236}">
                  <a16:creationId xmlns:a16="http://schemas.microsoft.com/office/drawing/2014/main" id="{8E6B1F06-B3CC-1D4D-8772-55F19CD78243}"/>
                </a:ext>
              </a:extLst>
            </p:cNvPr>
            <p:cNvSpPr>
              <a:spLocks noChangeAspect="1"/>
            </p:cNvSpPr>
            <p:nvPr/>
          </p:nvSpPr>
          <p:spPr bwMode="auto">
            <a:xfrm>
              <a:off x="4616397" y="4401805"/>
              <a:ext cx="101829" cy="8332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1" name="SurfaceHub_E8AE">
            <a:extLst>
              <a:ext uri="{FF2B5EF4-FFF2-40B4-BE49-F238E27FC236}">
                <a16:creationId xmlns:a16="http://schemas.microsoft.com/office/drawing/2014/main" id="{FE5B911E-E227-7D45-8B7E-92FBFEFEE1B7}"/>
              </a:ext>
              <a:ext uri="{C183D7F6-B498-43B3-948B-1728B52AA6E4}">
                <adec:decorative xmlns:adec="http://schemas.microsoft.com/office/drawing/2017/decorative" val="1"/>
              </a:ext>
            </a:extLst>
          </p:cNvPr>
          <p:cNvSpPr>
            <a:spLocks noChangeAspect="1" noEditPoints="1"/>
          </p:cNvSpPr>
          <p:nvPr/>
        </p:nvSpPr>
        <p:spPr bwMode="auto">
          <a:xfrm>
            <a:off x="2657149" y="4904461"/>
            <a:ext cx="558025" cy="335187"/>
          </a:xfrm>
          <a:custGeom>
            <a:avLst/>
            <a:gdLst>
              <a:gd name="T0" fmla="*/ 6596 w 6596"/>
              <a:gd name="T1" fmla="*/ 3962 h 3962"/>
              <a:gd name="T2" fmla="*/ 0 w 6596"/>
              <a:gd name="T3" fmla="*/ 3962 h 3962"/>
              <a:gd name="T4" fmla="*/ 0 w 6596"/>
              <a:gd name="T5" fmla="*/ 0 h 3962"/>
              <a:gd name="T6" fmla="*/ 6596 w 6596"/>
              <a:gd name="T7" fmla="*/ 0 h 3962"/>
              <a:gd name="T8" fmla="*/ 6596 w 6596"/>
              <a:gd name="T9" fmla="*/ 3962 h 3962"/>
              <a:gd name="T10" fmla="*/ 879 w 6596"/>
              <a:gd name="T11" fmla="*/ 0 h 3962"/>
              <a:gd name="T12" fmla="*/ 879 w 6596"/>
              <a:gd name="T13" fmla="*/ 3962 h 3962"/>
              <a:gd name="T14" fmla="*/ 5717 w 6596"/>
              <a:gd name="T15" fmla="*/ 0 h 3962"/>
              <a:gd name="T16" fmla="*/ 5717 w 6596"/>
              <a:gd name="T1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6" h="3962">
                <a:moveTo>
                  <a:pt x="6596" y="3962"/>
                </a:moveTo>
                <a:lnTo>
                  <a:pt x="0" y="3962"/>
                </a:lnTo>
                <a:lnTo>
                  <a:pt x="0" y="0"/>
                </a:lnTo>
                <a:lnTo>
                  <a:pt x="6596" y="0"/>
                </a:lnTo>
                <a:lnTo>
                  <a:pt x="6596" y="3962"/>
                </a:lnTo>
                <a:moveTo>
                  <a:pt x="879" y="0"/>
                </a:moveTo>
                <a:lnTo>
                  <a:pt x="879" y="3962"/>
                </a:lnTo>
                <a:moveTo>
                  <a:pt x="5717" y="0"/>
                </a:moveTo>
                <a:lnTo>
                  <a:pt x="5717" y="3962"/>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F206A194-9B6D-4F31-A808-2FC045ADAA70}"/>
              </a:ext>
              <a:ext uri="{C183D7F6-B498-43B3-948B-1728B52AA6E4}">
                <adec:decorative xmlns:adec="http://schemas.microsoft.com/office/drawing/2017/decorative" val="1"/>
              </a:ext>
            </a:extLst>
          </p:cNvPr>
          <p:cNvGrpSpPr/>
          <p:nvPr/>
        </p:nvGrpSpPr>
        <p:grpSpPr>
          <a:xfrm>
            <a:off x="1403465" y="4864357"/>
            <a:ext cx="499790" cy="499788"/>
            <a:chOff x="1257595" y="5546324"/>
            <a:chExt cx="499790" cy="499788"/>
          </a:xfrm>
        </p:grpSpPr>
        <p:sp>
          <p:nvSpPr>
            <p:cNvPr id="46" name="Oval 45">
              <a:extLst>
                <a:ext uri="{FF2B5EF4-FFF2-40B4-BE49-F238E27FC236}">
                  <a16:creationId xmlns:a16="http://schemas.microsoft.com/office/drawing/2014/main" id="{94FD37B9-1184-4DA4-82DD-12DDEBC85FDA}"/>
                </a:ext>
              </a:extLst>
            </p:cNvPr>
            <p:cNvSpPr/>
            <p:nvPr/>
          </p:nvSpPr>
          <p:spPr bwMode="auto">
            <a:xfrm>
              <a:off x="1257595" y="5546324"/>
              <a:ext cx="499790" cy="499788"/>
            </a:xfrm>
            <a:prstGeom prst="ellipse">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47" name="girl" title="Icon of a young woman">
              <a:extLst>
                <a:ext uri="{FF2B5EF4-FFF2-40B4-BE49-F238E27FC236}">
                  <a16:creationId xmlns:a16="http://schemas.microsoft.com/office/drawing/2014/main" id="{171E0E52-F44F-4361-8F10-42D5780EFCAC}"/>
                </a:ext>
              </a:extLst>
            </p:cNvPr>
            <p:cNvSpPr>
              <a:spLocks noChangeAspect="1" noEditPoints="1"/>
            </p:cNvSpPr>
            <p:nvPr/>
          </p:nvSpPr>
          <p:spPr bwMode="auto">
            <a:xfrm>
              <a:off x="1392297" y="5659791"/>
              <a:ext cx="230386" cy="272854"/>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13" name="Rectangle 12">
            <a:extLst>
              <a:ext uri="{FF2B5EF4-FFF2-40B4-BE49-F238E27FC236}">
                <a16:creationId xmlns:a16="http://schemas.microsoft.com/office/drawing/2014/main" id="{8D7B31CE-9273-4411-9E98-78930FBA8D04}"/>
              </a:ext>
            </a:extLst>
          </p:cNvPr>
          <p:cNvSpPr/>
          <p:nvPr/>
        </p:nvSpPr>
        <p:spPr>
          <a:xfrm>
            <a:off x="851412" y="4994813"/>
            <a:ext cx="478016"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panose="020B0502040204020203" pitchFamily="34" charset="0"/>
                <a:ea typeface="Segoe UI" panose="020B0502040204020203" pitchFamily="34" charset="0"/>
                <a:cs typeface="Segoe UI" panose="020B0502040204020203" pitchFamily="34" charset="0"/>
              </a:rPr>
              <a:t>CEO</a:t>
            </a:r>
          </a:p>
        </p:txBody>
      </p:sp>
      <p:sp>
        <p:nvSpPr>
          <p:cNvPr id="14" name="Rectangle 13">
            <a:extLst>
              <a:ext uri="{FF2B5EF4-FFF2-40B4-BE49-F238E27FC236}">
                <a16:creationId xmlns:a16="http://schemas.microsoft.com/office/drawing/2014/main" id="{35F61FF3-72CA-4728-B32D-5439F4EC98D2}"/>
              </a:ext>
            </a:extLst>
          </p:cNvPr>
          <p:cNvSpPr/>
          <p:nvPr/>
        </p:nvSpPr>
        <p:spPr>
          <a:xfrm>
            <a:off x="10848941" y="4902480"/>
            <a:ext cx="102254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Infra Manager</a:t>
            </a:r>
          </a:p>
        </p:txBody>
      </p:sp>
      <p:sp>
        <p:nvSpPr>
          <p:cNvPr id="15" name="Rectangle 14">
            <a:extLst>
              <a:ext uri="{FF2B5EF4-FFF2-40B4-BE49-F238E27FC236}">
                <a16:creationId xmlns:a16="http://schemas.microsoft.com/office/drawing/2014/main" id="{DEC05D75-12F7-43EA-AEEE-C7F6570F85CD}"/>
              </a:ext>
            </a:extLst>
          </p:cNvPr>
          <p:cNvSpPr/>
          <p:nvPr/>
        </p:nvSpPr>
        <p:spPr>
          <a:xfrm>
            <a:off x="7229795" y="4994813"/>
            <a:ext cx="442750"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CIO</a:t>
            </a:r>
          </a:p>
        </p:txBody>
      </p:sp>
      <p:grpSp>
        <p:nvGrpSpPr>
          <p:cNvPr id="16" name="Group 15">
            <a:extLst>
              <a:ext uri="{FF2B5EF4-FFF2-40B4-BE49-F238E27FC236}">
                <a16:creationId xmlns:a16="http://schemas.microsoft.com/office/drawing/2014/main" id="{F8470F92-2E6A-44A0-AB5B-7A2C0A83B047}"/>
              </a:ext>
              <a:ext uri="{C183D7F6-B498-43B3-948B-1728B52AA6E4}">
                <adec:decorative xmlns:adec="http://schemas.microsoft.com/office/drawing/2017/decorative" val="1"/>
              </a:ext>
            </a:extLst>
          </p:cNvPr>
          <p:cNvGrpSpPr/>
          <p:nvPr/>
        </p:nvGrpSpPr>
        <p:grpSpPr>
          <a:xfrm>
            <a:off x="7711068" y="4864357"/>
            <a:ext cx="499790" cy="499788"/>
            <a:chOff x="1257595" y="3310744"/>
            <a:chExt cx="499790" cy="499788"/>
          </a:xfrm>
          <a:solidFill>
            <a:schemeClr val="accent1"/>
          </a:solidFill>
        </p:grpSpPr>
        <p:sp>
          <p:nvSpPr>
            <p:cNvPr id="44" name="Oval 43">
              <a:extLst>
                <a:ext uri="{FF2B5EF4-FFF2-40B4-BE49-F238E27FC236}">
                  <a16:creationId xmlns:a16="http://schemas.microsoft.com/office/drawing/2014/main" id="{1D3EB8D9-EB71-48BE-B3E3-06855B61D2D3}"/>
                </a:ext>
              </a:extLst>
            </p:cNvPr>
            <p:cNvSpPr/>
            <p:nvPr/>
          </p:nvSpPr>
          <p:spPr bwMode="auto">
            <a:xfrm>
              <a:off x="1257595" y="3310744"/>
              <a:ext cx="499790" cy="499788"/>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45" name="people_4" title="Icon of a person">
              <a:extLst>
                <a:ext uri="{FF2B5EF4-FFF2-40B4-BE49-F238E27FC236}">
                  <a16:creationId xmlns:a16="http://schemas.microsoft.com/office/drawing/2014/main" id="{AD7C6455-A060-4DE9-9821-05206ED9B0D9}"/>
                </a:ext>
              </a:extLst>
            </p:cNvPr>
            <p:cNvSpPr>
              <a:spLocks noChangeAspect="1" noEditPoints="1"/>
            </p:cNvSpPr>
            <p:nvPr/>
          </p:nvSpPr>
          <p:spPr bwMode="auto">
            <a:xfrm>
              <a:off x="1383607" y="3422139"/>
              <a:ext cx="247767" cy="2769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17" name="Rectangle 16">
            <a:extLst>
              <a:ext uri="{FF2B5EF4-FFF2-40B4-BE49-F238E27FC236}">
                <a16:creationId xmlns:a16="http://schemas.microsoft.com/office/drawing/2014/main" id="{1981956C-7399-448E-90CF-81F5003A5026}"/>
              </a:ext>
            </a:extLst>
          </p:cNvPr>
          <p:cNvSpPr/>
          <p:nvPr/>
        </p:nvSpPr>
        <p:spPr>
          <a:xfrm>
            <a:off x="4497336" y="4994813"/>
            <a:ext cx="513026"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panose="020B0502040204020203" pitchFamily="34" charset="0"/>
                <a:ea typeface="Segoe UI" panose="020B0502040204020203" pitchFamily="34" charset="0"/>
                <a:cs typeface="Segoe UI" panose="020B0502040204020203" pitchFamily="34" charset="0"/>
              </a:rPr>
              <a:t>COO</a:t>
            </a:r>
          </a:p>
        </p:txBody>
      </p:sp>
      <p:grpSp>
        <p:nvGrpSpPr>
          <p:cNvPr id="18" name="Group 17">
            <a:extLst>
              <a:ext uri="{FF2B5EF4-FFF2-40B4-BE49-F238E27FC236}">
                <a16:creationId xmlns:a16="http://schemas.microsoft.com/office/drawing/2014/main" id="{3E79D063-A49D-45CA-A076-8E2964EB4467}"/>
              </a:ext>
              <a:ext uri="{C183D7F6-B498-43B3-948B-1728B52AA6E4}">
                <adec:decorative xmlns:adec="http://schemas.microsoft.com/office/drawing/2017/decorative" val="1"/>
              </a:ext>
            </a:extLst>
          </p:cNvPr>
          <p:cNvGrpSpPr/>
          <p:nvPr/>
        </p:nvGrpSpPr>
        <p:grpSpPr>
          <a:xfrm>
            <a:off x="3979477" y="4864357"/>
            <a:ext cx="499790" cy="499788"/>
            <a:chOff x="1257595" y="3310744"/>
            <a:chExt cx="499790" cy="499788"/>
          </a:xfrm>
          <a:solidFill>
            <a:schemeClr val="accent4"/>
          </a:solidFill>
        </p:grpSpPr>
        <p:sp>
          <p:nvSpPr>
            <p:cNvPr id="42" name="Oval 41">
              <a:extLst>
                <a:ext uri="{FF2B5EF4-FFF2-40B4-BE49-F238E27FC236}">
                  <a16:creationId xmlns:a16="http://schemas.microsoft.com/office/drawing/2014/main" id="{48250BA6-4822-40CA-B868-F79DA6829DBA}"/>
                </a:ext>
              </a:extLst>
            </p:cNvPr>
            <p:cNvSpPr/>
            <p:nvPr/>
          </p:nvSpPr>
          <p:spPr bwMode="auto">
            <a:xfrm>
              <a:off x="1257595" y="3310744"/>
              <a:ext cx="499790" cy="499788"/>
            </a:xfrm>
            <a:prstGeom prst="ellipse">
              <a:avLst/>
            </a:prstGeom>
            <a:grp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43" name="people_4" title="Icon of a person">
              <a:extLst>
                <a:ext uri="{FF2B5EF4-FFF2-40B4-BE49-F238E27FC236}">
                  <a16:creationId xmlns:a16="http://schemas.microsoft.com/office/drawing/2014/main" id="{28375F90-6D5D-492C-9117-049553F47EA6}"/>
                </a:ext>
              </a:extLst>
            </p:cNvPr>
            <p:cNvSpPr>
              <a:spLocks noChangeAspect="1" noEditPoints="1"/>
            </p:cNvSpPr>
            <p:nvPr/>
          </p:nvSpPr>
          <p:spPr bwMode="auto">
            <a:xfrm>
              <a:off x="1383607" y="3422139"/>
              <a:ext cx="247767" cy="2769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19" name="Group 18">
            <a:extLst>
              <a:ext uri="{FF2B5EF4-FFF2-40B4-BE49-F238E27FC236}">
                <a16:creationId xmlns:a16="http://schemas.microsoft.com/office/drawing/2014/main" id="{C132BCB5-CA91-4CA2-AD40-420977293116}"/>
              </a:ext>
              <a:ext uri="{C183D7F6-B498-43B3-948B-1728B52AA6E4}">
                <adec:decorative xmlns:adec="http://schemas.microsoft.com/office/drawing/2017/decorative" val="1"/>
              </a:ext>
            </a:extLst>
          </p:cNvPr>
          <p:cNvGrpSpPr/>
          <p:nvPr/>
        </p:nvGrpSpPr>
        <p:grpSpPr>
          <a:xfrm>
            <a:off x="6917744" y="2188299"/>
            <a:ext cx="499790" cy="499788"/>
            <a:chOff x="1257595" y="2124146"/>
            <a:chExt cx="499790" cy="499788"/>
          </a:xfrm>
        </p:grpSpPr>
        <p:sp>
          <p:nvSpPr>
            <p:cNvPr id="40" name="Oval 39">
              <a:extLst>
                <a:ext uri="{FF2B5EF4-FFF2-40B4-BE49-F238E27FC236}">
                  <a16:creationId xmlns:a16="http://schemas.microsoft.com/office/drawing/2014/main" id="{38865A9A-FBC4-4C2C-934A-C9C170E835AE}"/>
                </a:ext>
              </a:extLst>
            </p:cNvPr>
            <p:cNvSpPr/>
            <p:nvPr/>
          </p:nvSpPr>
          <p:spPr bwMode="auto">
            <a:xfrm>
              <a:off x="1257595" y="2124146"/>
              <a:ext cx="499790" cy="499788"/>
            </a:xfrm>
            <a:prstGeom prst="ellipse">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41" name="people_5" title="Icon of a person with a box around them">
              <a:extLst>
                <a:ext uri="{FF2B5EF4-FFF2-40B4-BE49-F238E27FC236}">
                  <a16:creationId xmlns:a16="http://schemas.microsoft.com/office/drawing/2014/main" id="{95C6B13B-FCA6-40F1-A198-4AFE97EEB50F}"/>
                </a:ext>
              </a:extLst>
            </p:cNvPr>
            <p:cNvSpPr>
              <a:spLocks noChangeAspect="1" noEditPoints="1"/>
            </p:cNvSpPr>
            <p:nvPr/>
          </p:nvSpPr>
          <p:spPr bwMode="auto">
            <a:xfrm>
              <a:off x="1374190" y="2241269"/>
              <a:ext cx="266600" cy="265543"/>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20" name="Rectangle 19">
            <a:extLst>
              <a:ext uri="{FF2B5EF4-FFF2-40B4-BE49-F238E27FC236}">
                <a16:creationId xmlns:a16="http://schemas.microsoft.com/office/drawing/2014/main" id="{6A6547B5-48C5-4427-9383-3F4EFDA85160}"/>
              </a:ext>
            </a:extLst>
          </p:cNvPr>
          <p:cNvSpPr/>
          <p:nvPr/>
        </p:nvSpPr>
        <p:spPr>
          <a:xfrm>
            <a:off x="7409241" y="2299694"/>
            <a:ext cx="644935" cy="276999"/>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07C10"/>
                </a:solidFill>
                <a:effectLst/>
                <a:uLnTx/>
                <a:uFillTx/>
                <a:latin typeface="Segoe UI" panose="020B0502040204020203" pitchFamily="34" charset="0"/>
                <a:ea typeface="Segoe UI" panose="020B0502040204020203" pitchFamily="34" charset="0"/>
                <a:cs typeface="Segoe UI" panose="020B0502040204020203" pitchFamily="34" charset="0"/>
              </a:rPr>
              <a:t>CISO</a:t>
            </a:r>
          </a:p>
        </p:txBody>
      </p:sp>
      <p:grpSp>
        <p:nvGrpSpPr>
          <p:cNvPr id="21" name="Group 20">
            <a:extLst>
              <a:ext uri="{FF2B5EF4-FFF2-40B4-BE49-F238E27FC236}">
                <a16:creationId xmlns:a16="http://schemas.microsoft.com/office/drawing/2014/main" id="{DA0C0CFE-4F5C-4805-9EFE-0FD8D39A7D1C}"/>
              </a:ext>
              <a:ext uri="{C183D7F6-B498-43B3-948B-1728B52AA6E4}">
                <adec:decorative xmlns:adec="http://schemas.microsoft.com/office/drawing/2017/decorative" val="1"/>
              </a:ext>
            </a:extLst>
          </p:cNvPr>
          <p:cNvGrpSpPr/>
          <p:nvPr/>
        </p:nvGrpSpPr>
        <p:grpSpPr>
          <a:xfrm>
            <a:off x="4742176" y="2188299"/>
            <a:ext cx="499790" cy="499788"/>
            <a:chOff x="1257595" y="5546324"/>
            <a:chExt cx="499790" cy="499788"/>
          </a:xfrm>
          <a:solidFill>
            <a:schemeClr val="accent3"/>
          </a:solidFill>
        </p:grpSpPr>
        <p:sp>
          <p:nvSpPr>
            <p:cNvPr id="38" name="Oval 37">
              <a:extLst>
                <a:ext uri="{FF2B5EF4-FFF2-40B4-BE49-F238E27FC236}">
                  <a16:creationId xmlns:a16="http://schemas.microsoft.com/office/drawing/2014/main" id="{711F7B8F-E730-4973-AD44-1EDD45BA4DDF}"/>
                </a:ext>
              </a:extLst>
            </p:cNvPr>
            <p:cNvSpPr/>
            <p:nvPr/>
          </p:nvSpPr>
          <p:spPr bwMode="auto">
            <a:xfrm>
              <a:off x="1257595" y="5546324"/>
              <a:ext cx="499790" cy="499788"/>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39" name="girl" title="Icon of a young woman">
              <a:extLst>
                <a:ext uri="{FF2B5EF4-FFF2-40B4-BE49-F238E27FC236}">
                  <a16:creationId xmlns:a16="http://schemas.microsoft.com/office/drawing/2014/main" id="{8F975ADC-6ABE-44F1-87D1-9476027209E6}"/>
                </a:ext>
              </a:extLst>
            </p:cNvPr>
            <p:cNvSpPr>
              <a:spLocks noChangeAspect="1" noEditPoints="1"/>
            </p:cNvSpPr>
            <p:nvPr/>
          </p:nvSpPr>
          <p:spPr bwMode="auto">
            <a:xfrm>
              <a:off x="1392297" y="5659791"/>
              <a:ext cx="230386" cy="272854"/>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grp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22" name="Rectangle 21">
            <a:extLst>
              <a:ext uri="{FF2B5EF4-FFF2-40B4-BE49-F238E27FC236}">
                <a16:creationId xmlns:a16="http://schemas.microsoft.com/office/drawing/2014/main" id="{B5C67A86-D727-4E8B-BD39-13EF4D7A233E}"/>
              </a:ext>
            </a:extLst>
          </p:cNvPr>
          <p:cNvSpPr/>
          <p:nvPr/>
        </p:nvSpPr>
        <p:spPr>
          <a:xfrm>
            <a:off x="3218375" y="2299694"/>
            <a:ext cx="1506566"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07C10"/>
                </a:solidFill>
                <a:effectLst/>
                <a:uLnTx/>
                <a:uFillTx/>
                <a:latin typeface="Segoe UI" panose="020B0502040204020203" pitchFamily="34" charset="0"/>
                <a:ea typeface="Segoe UI" panose="020B0502040204020203" pitchFamily="34" charset="0"/>
                <a:cs typeface="Segoe UI" panose="020B0502040204020203" pitchFamily="34" charset="0"/>
              </a:rPr>
              <a:t>Security Architect </a:t>
            </a:r>
          </a:p>
        </p:txBody>
      </p:sp>
      <p:sp>
        <p:nvSpPr>
          <p:cNvPr id="23" name="Factory text">
            <a:extLst>
              <a:ext uri="{FF2B5EF4-FFF2-40B4-BE49-F238E27FC236}">
                <a16:creationId xmlns:a16="http://schemas.microsoft.com/office/drawing/2014/main" id="{9352335E-1731-47B3-9ED0-2137C43B9878}"/>
              </a:ext>
            </a:extLst>
          </p:cNvPr>
          <p:cNvSpPr/>
          <p:nvPr/>
        </p:nvSpPr>
        <p:spPr>
          <a:xfrm>
            <a:off x="3608484" y="5938652"/>
            <a:ext cx="1629890" cy="430887"/>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Improve customer experience </a:t>
            </a:r>
          </a:p>
        </p:txBody>
      </p:sp>
      <p:sp>
        <p:nvSpPr>
          <p:cNvPr id="24" name="Factory text">
            <a:extLst>
              <a:ext uri="{FF2B5EF4-FFF2-40B4-BE49-F238E27FC236}">
                <a16:creationId xmlns:a16="http://schemas.microsoft.com/office/drawing/2014/main" id="{FE566BCE-5D49-4F4A-B496-760010EE7E7A}"/>
              </a:ext>
            </a:extLst>
          </p:cNvPr>
          <p:cNvSpPr/>
          <p:nvPr/>
        </p:nvSpPr>
        <p:spPr>
          <a:xfrm>
            <a:off x="2280188" y="2666794"/>
            <a:ext cx="1164345" cy="430887"/>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Compliance &amp; Risk </a:t>
            </a:r>
          </a:p>
        </p:txBody>
      </p:sp>
      <p:sp>
        <p:nvSpPr>
          <p:cNvPr id="25" name="Mobile text">
            <a:extLst>
              <a:ext uri="{FF2B5EF4-FFF2-40B4-BE49-F238E27FC236}">
                <a16:creationId xmlns:a16="http://schemas.microsoft.com/office/drawing/2014/main" id="{36C58339-A65F-449C-A49D-92D49B849BDB}"/>
              </a:ext>
            </a:extLst>
          </p:cNvPr>
          <p:cNvSpPr/>
          <p:nvPr/>
        </p:nvSpPr>
        <p:spPr>
          <a:xfrm>
            <a:off x="5399507" y="4917868"/>
            <a:ext cx="1310134" cy="430887"/>
          </a:xfrm>
          <a:prstGeom prst="rect">
            <a:avLst/>
          </a:prstGeom>
        </p:spPr>
        <p:txBody>
          <a:bodyPr wrap="square" l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7C10"/>
                </a:solidFill>
                <a:effectLst/>
                <a:uLnTx/>
                <a:uFillTx/>
                <a:latin typeface="Segoe UI Semibold"/>
                <a:ea typeface="+mn-ea"/>
                <a:cs typeface="Segoe UI Semibold" panose="020B0702040204020203" pitchFamily="34" charset="0"/>
              </a:rPr>
              <a:t>Disparate security tools</a:t>
            </a:r>
          </a:p>
        </p:txBody>
      </p:sp>
      <p:sp>
        <p:nvSpPr>
          <p:cNvPr id="26" name="On-premise text">
            <a:extLst>
              <a:ext uri="{FF2B5EF4-FFF2-40B4-BE49-F238E27FC236}">
                <a16:creationId xmlns:a16="http://schemas.microsoft.com/office/drawing/2014/main" id="{8C2FAAE8-6620-4E31-B026-5A701D771EFE}"/>
              </a:ext>
            </a:extLst>
          </p:cNvPr>
          <p:cNvSpPr/>
          <p:nvPr/>
        </p:nvSpPr>
        <p:spPr>
          <a:xfrm>
            <a:off x="6959903" y="4378074"/>
            <a:ext cx="754801" cy="363176"/>
          </a:xfrm>
          <a:prstGeom prst="rect">
            <a:avLst/>
          </a:prstGeom>
        </p:spPr>
        <p:txBody>
          <a:bodyPr wrap="square" l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40116" rtl="0" eaLnBrk="1" fontAlgn="base" latinLnBrk="0" hangingPunct="1">
              <a:lnSpc>
                <a:spcPct val="80000"/>
              </a:lnSpc>
              <a:spcBef>
                <a:spcPct val="0"/>
              </a:spcBef>
              <a:spcAft>
                <a:spcPct val="0"/>
              </a:spcAft>
              <a:buClrTx/>
              <a:buSzTx/>
              <a:buFontTx/>
              <a:buNone/>
              <a:tabLst/>
              <a:defRPr/>
            </a:pPr>
            <a:r>
              <a:rPr kumimoji="0" lang="en-US" sz="1100" b="1" i="0" u="none" strike="noStrike" kern="1200" cap="none" spc="0" normalizeH="0" baseline="0" noProof="0">
                <a:ln>
                  <a:noFill/>
                </a:ln>
                <a:solidFill>
                  <a:srgbClr val="107C10"/>
                </a:solidFill>
                <a:effectLst/>
                <a:uLnTx/>
                <a:uFillTx/>
                <a:latin typeface="Segoe UI Semibold"/>
                <a:ea typeface="+mn-ea"/>
                <a:cs typeface="Segoe UI Semibold" panose="020B0702040204020203" pitchFamily="34" charset="0"/>
              </a:rPr>
              <a:t>Talent gap</a:t>
            </a:r>
          </a:p>
        </p:txBody>
      </p:sp>
      <p:sp>
        <p:nvSpPr>
          <p:cNvPr id="27" name="On-premise text">
            <a:extLst>
              <a:ext uri="{FF2B5EF4-FFF2-40B4-BE49-F238E27FC236}">
                <a16:creationId xmlns:a16="http://schemas.microsoft.com/office/drawing/2014/main" id="{4428A9D6-AA5A-4954-97FA-757AD89E9DAA}"/>
              </a:ext>
            </a:extLst>
          </p:cNvPr>
          <p:cNvSpPr/>
          <p:nvPr/>
        </p:nvSpPr>
        <p:spPr>
          <a:xfrm>
            <a:off x="6571690" y="1220686"/>
            <a:ext cx="1247317" cy="363176"/>
          </a:xfrm>
          <a:prstGeom prst="rect">
            <a:avLst/>
          </a:prstGeom>
        </p:spPr>
        <p:txBody>
          <a:bodyPr wrap="square" l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40116" rtl="0" eaLnBrk="1" fontAlgn="base" latinLnBrk="0" hangingPunct="1">
              <a:lnSpc>
                <a:spcPct val="80000"/>
              </a:lnSpc>
              <a:spcBef>
                <a:spcPct val="0"/>
              </a:spcBef>
              <a:spcAft>
                <a:spcPct val="0"/>
              </a:spcAft>
              <a:buClrTx/>
              <a:buSzTx/>
              <a:buFontTx/>
              <a:buNone/>
              <a:tabLst/>
              <a:defRPr/>
            </a:pPr>
            <a:r>
              <a:rPr kumimoji="0" lang="en-US" sz="1100" b="1" i="0" u="none" strike="noStrike" kern="1200" cap="none" spc="0" normalizeH="0" baseline="0" noProof="0">
                <a:ln>
                  <a:noFill/>
                </a:ln>
                <a:solidFill>
                  <a:srgbClr val="107C10"/>
                </a:solidFill>
                <a:effectLst/>
                <a:uLnTx/>
                <a:uFillTx/>
                <a:latin typeface="Segoe UI Semibold"/>
                <a:ea typeface="+mn-ea"/>
                <a:cs typeface="Segoe UI Semibold" panose="020B0702040204020203" pitchFamily="34" charset="0"/>
              </a:rPr>
              <a:t>Risk management </a:t>
            </a:r>
          </a:p>
        </p:txBody>
      </p:sp>
      <p:sp>
        <p:nvSpPr>
          <p:cNvPr id="28" name="Equipment text">
            <a:extLst>
              <a:ext uri="{FF2B5EF4-FFF2-40B4-BE49-F238E27FC236}">
                <a16:creationId xmlns:a16="http://schemas.microsoft.com/office/drawing/2014/main" id="{DC51686E-E9EA-4B49-AB88-0B27BE623729}"/>
              </a:ext>
            </a:extLst>
          </p:cNvPr>
          <p:cNvSpPr/>
          <p:nvPr/>
        </p:nvSpPr>
        <p:spPr>
          <a:xfrm>
            <a:off x="7513251" y="2759382"/>
            <a:ext cx="1130755" cy="430887"/>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Cloud Migration </a:t>
            </a:r>
          </a:p>
        </p:txBody>
      </p:sp>
      <p:sp>
        <p:nvSpPr>
          <p:cNvPr id="29" name="Energy text">
            <a:extLst>
              <a:ext uri="{FF2B5EF4-FFF2-40B4-BE49-F238E27FC236}">
                <a16:creationId xmlns:a16="http://schemas.microsoft.com/office/drawing/2014/main" id="{9749AC07-4D92-48F3-A873-63E352BFCB60}"/>
              </a:ext>
            </a:extLst>
          </p:cNvPr>
          <p:cNvSpPr/>
          <p:nvPr/>
        </p:nvSpPr>
        <p:spPr>
          <a:xfrm>
            <a:off x="7075196" y="5910390"/>
            <a:ext cx="1523767" cy="430886"/>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Segoe UI Semibold" panose="020B0702040204020203" pitchFamily="34" charset="0"/>
              </a:rPr>
              <a:t>Enable hybrid work </a:t>
            </a:r>
          </a:p>
        </p:txBody>
      </p:sp>
      <p:sp>
        <p:nvSpPr>
          <p:cNvPr id="30" name="On-premise text">
            <a:extLst>
              <a:ext uri="{FF2B5EF4-FFF2-40B4-BE49-F238E27FC236}">
                <a16:creationId xmlns:a16="http://schemas.microsoft.com/office/drawing/2014/main" id="{D0EE6FF4-A127-4B38-AA6E-C9437037E272}"/>
              </a:ext>
            </a:extLst>
          </p:cNvPr>
          <p:cNvSpPr/>
          <p:nvPr/>
        </p:nvSpPr>
        <p:spPr>
          <a:xfrm>
            <a:off x="4048455" y="1409046"/>
            <a:ext cx="1588460" cy="363176"/>
          </a:xfrm>
          <a:prstGeom prst="rect">
            <a:avLst/>
          </a:prstGeom>
        </p:spPr>
        <p:txBody>
          <a:bodyPr wrap="square" l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40116" rtl="0" eaLnBrk="1" fontAlgn="base" latinLnBrk="0" hangingPunct="1">
              <a:lnSpc>
                <a:spcPct val="80000"/>
              </a:lnSpc>
              <a:spcBef>
                <a:spcPct val="0"/>
              </a:spcBef>
              <a:spcAft>
                <a:spcPct val="0"/>
              </a:spcAft>
              <a:buClrTx/>
              <a:buSzTx/>
              <a:buFontTx/>
              <a:buNone/>
              <a:tabLst/>
              <a:defRPr/>
            </a:pPr>
            <a:r>
              <a:rPr kumimoji="0" lang="en-US" sz="1100" b="1" i="0" u="none" strike="noStrike" kern="1200" cap="none" spc="0" normalizeH="0" baseline="0" noProof="0">
                <a:ln>
                  <a:noFill/>
                </a:ln>
                <a:solidFill>
                  <a:srgbClr val="107C10"/>
                </a:solidFill>
                <a:effectLst/>
                <a:uLnTx/>
                <a:uFillTx/>
                <a:latin typeface="Segoe UI Semibold"/>
                <a:ea typeface="+mn-ea"/>
                <a:cs typeface="Segoe UI Semibold" panose="020B0702040204020203" pitchFamily="34" charset="0"/>
              </a:rPr>
              <a:t>Increasing cyberthreats</a:t>
            </a:r>
          </a:p>
        </p:txBody>
      </p:sp>
      <p:sp>
        <p:nvSpPr>
          <p:cNvPr id="31" name="Energy text">
            <a:extLst>
              <a:ext uri="{FF2B5EF4-FFF2-40B4-BE49-F238E27FC236}">
                <a16:creationId xmlns:a16="http://schemas.microsoft.com/office/drawing/2014/main" id="{5BFB7935-5F3C-4E06-A6E8-344742E9278C}"/>
              </a:ext>
            </a:extLst>
          </p:cNvPr>
          <p:cNvSpPr/>
          <p:nvPr/>
        </p:nvSpPr>
        <p:spPr>
          <a:xfrm>
            <a:off x="9430927" y="2453956"/>
            <a:ext cx="1432294" cy="261610"/>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Enable DevOps</a:t>
            </a:r>
          </a:p>
        </p:txBody>
      </p:sp>
      <p:sp>
        <p:nvSpPr>
          <p:cNvPr id="32" name="Factory text">
            <a:extLst>
              <a:ext uri="{FF2B5EF4-FFF2-40B4-BE49-F238E27FC236}">
                <a16:creationId xmlns:a16="http://schemas.microsoft.com/office/drawing/2014/main" id="{AD2270EC-D6E3-4385-ABC3-2BC0C985E14E}"/>
              </a:ext>
            </a:extLst>
          </p:cNvPr>
          <p:cNvSpPr/>
          <p:nvPr/>
        </p:nvSpPr>
        <p:spPr>
          <a:xfrm>
            <a:off x="320516" y="5864042"/>
            <a:ext cx="1629890" cy="430887"/>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New ccompetitive threats</a:t>
            </a:r>
          </a:p>
        </p:txBody>
      </p:sp>
      <p:sp>
        <p:nvSpPr>
          <p:cNvPr id="33" name="On-premise text">
            <a:extLst>
              <a:ext uri="{FF2B5EF4-FFF2-40B4-BE49-F238E27FC236}">
                <a16:creationId xmlns:a16="http://schemas.microsoft.com/office/drawing/2014/main" id="{0105DB12-D3BA-45FB-BD23-5D68941EC469}"/>
              </a:ext>
            </a:extLst>
          </p:cNvPr>
          <p:cNvSpPr/>
          <p:nvPr/>
        </p:nvSpPr>
        <p:spPr>
          <a:xfrm>
            <a:off x="4004635" y="4428048"/>
            <a:ext cx="1233739" cy="363176"/>
          </a:xfrm>
          <a:prstGeom prst="rect">
            <a:avLst/>
          </a:prstGeom>
        </p:spPr>
        <p:txBody>
          <a:bodyPr wrap="square" l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40116" rtl="0" eaLnBrk="1" fontAlgn="base" latinLnBrk="0" hangingPunct="1">
              <a:lnSpc>
                <a:spcPct val="80000"/>
              </a:lnSpc>
              <a:spcBef>
                <a:spcPct val="0"/>
              </a:spcBef>
              <a:spcAft>
                <a:spcPct val="0"/>
              </a:spcAft>
              <a:buClrTx/>
              <a:buSzTx/>
              <a:buFontTx/>
              <a:buNone/>
              <a:tabLst/>
              <a:defRPr/>
            </a:pPr>
            <a:r>
              <a:rPr kumimoji="0" lang="en-US" sz="1100" b="1" i="0" u="none" strike="noStrike" kern="1200" cap="none" spc="0" normalizeH="0" baseline="0" noProof="0">
                <a:ln>
                  <a:noFill/>
                </a:ln>
                <a:solidFill>
                  <a:srgbClr val="107C10"/>
                </a:solidFill>
                <a:effectLst/>
                <a:uLnTx/>
                <a:uFillTx/>
                <a:latin typeface="Segoe UI Semibold"/>
                <a:ea typeface="+mn-ea"/>
                <a:cs typeface="Segoe UI Semibold" panose="020B0702040204020203" pitchFamily="34" charset="0"/>
              </a:rPr>
              <a:t>Business enabler</a:t>
            </a:r>
          </a:p>
        </p:txBody>
      </p:sp>
      <p:sp>
        <p:nvSpPr>
          <p:cNvPr id="34" name="Energy text">
            <a:extLst>
              <a:ext uri="{FF2B5EF4-FFF2-40B4-BE49-F238E27FC236}">
                <a16:creationId xmlns:a16="http://schemas.microsoft.com/office/drawing/2014/main" id="{23C5A203-7FFC-46CC-9965-495206A3BA47}"/>
              </a:ext>
            </a:extLst>
          </p:cNvPr>
          <p:cNvSpPr/>
          <p:nvPr/>
        </p:nvSpPr>
        <p:spPr>
          <a:xfrm>
            <a:off x="9521191" y="6104399"/>
            <a:ext cx="1689321" cy="430887"/>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Support evolving business needs</a:t>
            </a:r>
          </a:p>
        </p:txBody>
      </p:sp>
      <p:grpSp>
        <p:nvGrpSpPr>
          <p:cNvPr id="35" name="Group 34">
            <a:extLst>
              <a:ext uri="{FF2B5EF4-FFF2-40B4-BE49-F238E27FC236}">
                <a16:creationId xmlns:a16="http://schemas.microsoft.com/office/drawing/2014/main" id="{927B5C98-13FA-4871-8996-B10F4BCAE066}"/>
              </a:ext>
              <a:ext uri="{C183D7F6-B498-43B3-948B-1728B52AA6E4}">
                <adec:decorative xmlns:adec="http://schemas.microsoft.com/office/drawing/2017/decorative" val="1"/>
              </a:ext>
            </a:extLst>
          </p:cNvPr>
          <p:cNvGrpSpPr/>
          <p:nvPr/>
        </p:nvGrpSpPr>
        <p:grpSpPr>
          <a:xfrm>
            <a:off x="10290241" y="4864357"/>
            <a:ext cx="499790" cy="499788"/>
            <a:chOff x="1257595" y="5546324"/>
            <a:chExt cx="499790" cy="499788"/>
          </a:xfrm>
          <a:solidFill>
            <a:schemeClr val="accent1"/>
          </a:solidFill>
        </p:grpSpPr>
        <p:sp>
          <p:nvSpPr>
            <p:cNvPr id="36" name="Oval 35">
              <a:extLst>
                <a:ext uri="{FF2B5EF4-FFF2-40B4-BE49-F238E27FC236}">
                  <a16:creationId xmlns:a16="http://schemas.microsoft.com/office/drawing/2014/main" id="{D34880F8-3B27-4264-9C53-6A22A1AB4C5F}"/>
                </a:ext>
              </a:extLst>
            </p:cNvPr>
            <p:cNvSpPr/>
            <p:nvPr/>
          </p:nvSpPr>
          <p:spPr bwMode="auto">
            <a:xfrm>
              <a:off x="1257595" y="5546324"/>
              <a:ext cx="499790" cy="499788"/>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7" name="girl" title="Icon of a young woman">
              <a:extLst>
                <a:ext uri="{FF2B5EF4-FFF2-40B4-BE49-F238E27FC236}">
                  <a16:creationId xmlns:a16="http://schemas.microsoft.com/office/drawing/2014/main" id="{978F5CFD-6C33-4CF9-930A-4F9B8D7E2323}"/>
                </a:ext>
              </a:extLst>
            </p:cNvPr>
            <p:cNvSpPr>
              <a:spLocks noChangeAspect="1" noEditPoints="1"/>
            </p:cNvSpPr>
            <p:nvPr/>
          </p:nvSpPr>
          <p:spPr bwMode="auto">
            <a:xfrm>
              <a:off x="1392297" y="5659791"/>
              <a:ext cx="230386" cy="272854"/>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grp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237089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20" grpId="0"/>
      <p:bldP spid="22" grpId="0"/>
      <p:bldP spid="23" grpId="0"/>
      <p:bldP spid="24" grpId="0"/>
      <p:bldP spid="25" grpId="0"/>
      <p:bldP spid="26" grpId="0"/>
      <p:bldP spid="27" grpId="0"/>
      <p:bldP spid="28" grpId="0"/>
      <p:bldP spid="29" grpId="0"/>
      <p:bldP spid="30"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D6D0-5868-0944-BED4-06182BB99B4E}"/>
              </a:ext>
            </a:extLst>
          </p:cNvPr>
          <p:cNvSpPr>
            <a:spLocks noGrp="1"/>
          </p:cNvSpPr>
          <p:nvPr>
            <p:ph type="title" idx="4294967295"/>
          </p:nvPr>
        </p:nvSpPr>
        <p:spPr>
          <a:xfrm>
            <a:off x="613202" y="4156980"/>
            <a:ext cx="3642709" cy="742401"/>
          </a:xfrm>
        </p:spPr>
        <p:txBody>
          <a:bodyPr/>
          <a:lstStyle/>
          <a:p>
            <a:pPr rtl="0" eaLnBrk="1" latinLnBrk="0" hangingPunct="1">
              <a:lnSpc>
                <a:spcPts val="3000"/>
              </a:lnSpc>
            </a:pPr>
            <a:r>
              <a:rPr lang="en-US" sz="2800" kern="1200">
                <a:solidFill>
                  <a:srgbClr val="000000"/>
                </a:solidFill>
                <a:effectLst/>
                <a:cs typeface="+mn-cs"/>
              </a:rPr>
              <a:t>Transform employee experiences</a:t>
            </a:r>
            <a:endParaRPr lang="en-US">
              <a:effectLst/>
            </a:endParaRPr>
          </a:p>
          <a:p>
            <a:pPr>
              <a:lnSpc>
                <a:spcPts val="3000"/>
              </a:lnSpc>
            </a:pPr>
            <a:endParaRPr lang="en-US"/>
          </a:p>
        </p:txBody>
      </p:sp>
      <p:sp>
        <p:nvSpPr>
          <p:cNvPr id="6" name="Rectangle 5">
            <a:extLst>
              <a:ext uri="{FF2B5EF4-FFF2-40B4-BE49-F238E27FC236}">
                <a16:creationId xmlns:a16="http://schemas.microsoft.com/office/drawing/2014/main" id="{ED19DC3E-3557-BE43-B71E-F6FE9AE1E4A1}"/>
              </a:ext>
              <a:ext uri="{C183D7F6-B498-43B3-948B-1728B52AA6E4}">
                <adec:decorative xmlns:adec="http://schemas.microsoft.com/office/drawing/2017/decorative" val="1"/>
              </a:ext>
            </a:extLst>
          </p:cNvPr>
          <p:cNvSpPr/>
          <p:nvPr/>
        </p:nvSpPr>
        <p:spPr bwMode="auto">
          <a:xfrm>
            <a:off x="5857301" y="0"/>
            <a:ext cx="633469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DD27AB7C-D9A2-C247-A2DE-A010BA9BF746}"/>
              </a:ext>
              <a:ext uri="{C183D7F6-B498-43B3-948B-1728B52AA6E4}">
                <adec:decorative xmlns:adec="http://schemas.microsoft.com/office/drawing/2017/decorative" val="1"/>
              </a:ext>
            </a:extLst>
          </p:cNvPr>
          <p:cNvPicPr>
            <a:picLocks noChangeAspect="1"/>
          </p:cNvPicPr>
          <p:nvPr/>
        </p:nvPicPr>
        <p:blipFill rotWithShape="1">
          <a:blip r:embed="rId3"/>
          <a:srcRect l="13924"/>
          <a:stretch/>
        </p:blipFill>
        <p:spPr>
          <a:xfrm>
            <a:off x="5849956" y="901700"/>
            <a:ext cx="5739099" cy="5054600"/>
          </a:xfrm>
          <a:prstGeom prst="rect">
            <a:avLst/>
          </a:prstGeom>
        </p:spPr>
      </p:pic>
      <p:grpSp>
        <p:nvGrpSpPr>
          <p:cNvPr id="3" name="Group 2">
            <a:extLst>
              <a:ext uri="{FF2B5EF4-FFF2-40B4-BE49-F238E27FC236}">
                <a16:creationId xmlns:a16="http://schemas.microsoft.com/office/drawing/2014/main" id="{54CE855E-0905-F54C-AE0B-D49C74A4B444}"/>
              </a:ext>
              <a:ext uri="{C183D7F6-B498-43B3-948B-1728B52AA6E4}">
                <adec:decorative xmlns:adec="http://schemas.microsoft.com/office/drawing/2017/decorative" val="1"/>
              </a:ext>
            </a:extLst>
          </p:cNvPr>
          <p:cNvGrpSpPr/>
          <p:nvPr/>
        </p:nvGrpSpPr>
        <p:grpSpPr>
          <a:xfrm>
            <a:off x="576835" y="3152226"/>
            <a:ext cx="881271" cy="881271"/>
            <a:chOff x="576835" y="1677346"/>
            <a:chExt cx="881271" cy="881271"/>
          </a:xfrm>
        </p:grpSpPr>
        <p:sp>
          <p:nvSpPr>
            <p:cNvPr id="7" name="Oval 6">
              <a:extLst>
                <a:ext uri="{FF2B5EF4-FFF2-40B4-BE49-F238E27FC236}">
                  <a16:creationId xmlns:a16="http://schemas.microsoft.com/office/drawing/2014/main" id="{1A2A5A84-3B8A-2846-BC1E-C0F6A573B895}"/>
                </a:ext>
              </a:extLst>
            </p:cNvPr>
            <p:cNvSpPr/>
            <p:nvPr/>
          </p:nvSpPr>
          <p:spPr bwMode="auto">
            <a:xfrm>
              <a:off x="576835" y="1677346"/>
              <a:ext cx="881271" cy="881271"/>
            </a:xfrm>
            <a:prstGeom prst="ellipse">
              <a:avLst/>
            </a:prstGeom>
            <a:solidFill>
              <a:schemeClr val="accent3"/>
            </a:solidFill>
            <a:ln w="63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8" name="people_12">
              <a:extLst>
                <a:ext uri="{FF2B5EF4-FFF2-40B4-BE49-F238E27FC236}">
                  <a16:creationId xmlns:a16="http://schemas.microsoft.com/office/drawing/2014/main" id="{57A4F280-1240-F345-82B2-CC48F48475D0}"/>
                </a:ext>
              </a:extLst>
            </p:cNvPr>
            <p:cNvSpPr>
              <a:spLocks noChangeAspect="1" noEditPoints="1"/>
            </p:cNvSpPr>
            <p:nvPr/>
          </p:nvSpPr>
          <p:spPr bwMode="auto">
            <a:xfrm>
              <a:off x="789623" y="1925476"/>
              <a:ext cx="460076" cy="39252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sp>
        <p:nvSpPr>
          <p:cNvPr id="12" name="Title 1">
            <a:extLst>
              <a:ext uri="{FF2B5EF4-FFF2-40B4-BE49-F238E27FC236}">
                <a16:creationId xmlns:a16="http://schemas.microsoft.com/office/drawing/2014/main" id="{17142240-6243-074E-8E98-6C8FBAA42241}"/>
              </a:ext>
            </a:extLst>
          </p:cNvPr>
          <p:cNvSpPr txBox="1">
            <a:spLocks/>
          </p:cNvSpPr>
          <p:nvPr/>
        </p:nvSpPr>
        <p:spPr>
          <a:xfrm>
            <a:off x="605927" y="1273855"/>
            <a:ext cx="4475120"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Modernize identities and endpoints</a:t>
            </a:r>
          </a:p>
        </p:txBody>
      </p:sp>
      <p:sp>
        <p:nvSpPr>
          <p:cNvPr id="13" name="Title 1">
            <a:extLst>
              <a:ext uri="{FF2B5EF4-FFF2-40B4-BE49-F238E27FC236}">
                <a16:creationId xmlns:a16="http://schemas.microsoft.com/office/drawing/2014/main" id="{D0881797-2EBA-AA4B-84A6-F519C438D95B}"/>
              </a:ext>
            </a:extLst>
          </p:cNvPr>
          <p:cNvSpPr txBox="1">
            <a:spLocks/>
          </p:cNvSpPr>
          <p:nvPr/>
        </p:nvSpPr>
        <p:spPr>
          <a:xfrm>
            <a:off x="630425" y="2551808"/>
            <a:ext cx="5143479"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Secure the hybrid workforce</a:t>
            </a:r>
          </a:p>
        </p:txBody>
      </p:sp>
      <p:sp>
        <p:nvSpPr>
          <p:cNvPr id="15" name="Oval 14">
            <a:extLst>
              <a:ext uri="{FF2B5EF4-FFF2-40B4-BE49-F238E27FC236}">
                <a16:creationId xmlns:a16="http://schemas.microsoft.com/office/drawing/2014/main" id="{F02EAE61-3079-0548-96AD-5CA2D58D6BA6}"/>
              </a:ext>
              <a:ext uri="{C183D7F6-B498-43B3-948B-1728B52AA6E4}">
                <adec:decorative xmlns:adec="http://schemas.microsoft.com/office/drawing/2017/decorative" val="1"/>
              </a:ext>
            </a:extLst>
          </p:cNvPr>
          <p:cNvSpPr/>
          <p:nvPr/>
        </p:nvSpPr>
        <p:spPr bwMode="auto">
          <a:xfrm>
            <a:off x="604192" y="1932877"/>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Title 1">
            <a:extLst>
              <a:ext uri="{FF2B5EF4-FFF2-40B4-BE49-F238E27FC236}">
                <a16:creationId xmlns:a16="http://schemas.microsoft.com/office/drawing/2014/main" id="{9F4AE9B4-864D-0B4C-B4C7-0FF137A773E5}"/>
              </a:ext>
            </a:extLst>
          </p:cNvPr>
          <p:cNvSpPr txBox="1">
            <a:spLocks/>
          </p:cNvSpPr>
          <p:nvPr/>
        </p:nvSpPr>
        <p:spPr>
          <a:xfrm>
            <a:off x="630426" y="5907197"/>
            <a:ext cx="4616585"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Customize secure access for all user types</a:t>
            </a:r>
          </a:p>
        </p:txBody>
      </p:sp>
      <p:sp>
        <p:nvSpPr>
          <p:cNvPr id="17" name="Oval 16">
            <a:extLst>
              <a:ext uri="{FF2B5EF4-FFF2-40B4-BE49-F238E27FC236}">
                <a16:creationId xmlns:a16="http://schemas.microsoft.com/office/drawing/2014/main" id="{9B57F648-BEE7-674E-8854-1A3B0293139D}"/>
              </a:ext>
              <a:ext uri="{C183D7F6-B498-43B3-948B-1728B52AA6E4}">
                <adec:decorative xmlns:adec="http://schemas.microsoft.com/office/drawing/2017/decorative" val="1"/>
              </a:ext>
            </a:extLst>
          </p:cNvPr>
          <p:cNvSpPr/>
          <p:nvPr/>
        </p:nvSpPr>
        <p:spPr bwMode="auto">
          <a:xfrm>
            <a:off x="604192" y="5275542"/>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9C48EB8C-1E91-7748-AEE0-6076EA2C92F7}"/>
              </a:ext>
              <a:ext uri="{C183D7F6-B498-43B3-948B-1728B52AA6E4}">
                <adec:decorative xmlns:adec="http://schemas.microsoft.com/office/drawing/2017/decorative" val="1"/>
              </a:ext>
            </a:extLst>
          </p:cNvPr>
          <p:cNvSpPr/>
          <p:nvPr/>
        </p:nvSpPr>
        <p:spPr bwMode="auto">
          <a:xfrm>
            <a:off x="604192" y="660136"/>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331330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C27A-9BA7-DF47-99C6-C5CC0F3CB9A3}"/>
              </a:ext>
            </a:extLst>
          </p:cNvPr>
          <p:cNvSpPr>
            <a:spLocks noGrp="1"/>
          </p:cNvSpPr>
          <p:nvPr>
            <p:ph type="title"/>
          </p:nvPr>
        </p:nvSpPr>
        <p:spPr>
          <a:xfrm>
            <a:off x="613202" y="465510"/>
            <a:ext cx="11018520" cy="553998"/>
          </a:xfrm>
        </p:spPr>
        <p:txBody>
          <a:bodyPr/>
          <a:lstStyle/>
          <a:p>
            <a:r>
              <a:rPr lang="en-US"/>
              <a:t>Strategies for transforming employee experiences</a:t>
            </a:r>
          </a:p>
        </p:txBody>
      </p:sp>
      <p:pic>
        <p:nvPicPr>
          <p:cNvPr id="45" name="Picture 44" descr="A person sitting in front of a computer screen wearing headphones&#10;">
            <a:extLst>
              <a:ext uri="{FF2B5EF4-FFF2-40B4-BE49-F238E27FC236}">
                <a16:creationId xmlns:a16="http://schemas.microsoft.com/office/drawing/2014/main" id="{B87C45EF-AFD5-B843-9431-2F9FF3C0631D}"/>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3894066"/>
            <a:ext cx="12192001" cy="2973875"/>
          </a:xfrm>
          <a:custGeom>
            <a:avLst/>
            <a:gdLst>
              <a:gd name="connsiteX0" fmla="*/ 1486938 w 12192001"/>
              <a:gd name="connsiteY0" fmla="*/ 0 h 2973875"/>
              <a:gd name="connsiteX1" fmla="*/ 12192001 w 12192001"/>
              <a:gd name="connsiteY1" fmla="*/ 0 h 2973875"/>
              <a:gd name="connsiteX2" fmla="*/ 12192001 w 12192001"/>
              <a:gd name="connsiteY2" fmla="*/ 2973875 h 2973875"/>
              <a:gd name="connsiteX3" fmla="*/ 1 w 12192001"/>
              <a:gd name="connsiteY3" fmla="*/ 2973875 h 2973875"/>
              <a:gd name="connsiteX4" fmla="*/ 0 w 12192001"/>
              <a:gd name="connsiteY4" fmla="*/ 1486938 h 2973875"/>
              <a:gd name="connsiteX5" fmla="*/ 1486938 w 12192001"/>
              <a:gd name="connsiteY5" fmla="*/ 0 h 297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1" h="2973875">
                <a:moveTo>
                  <a:pt x="1486938" y="0"/>
                </a:moveTo>
                <a:lnTo>
                  <a:pt x="12192001" y="0"/>
                </a:lnTo>
                <a:lnTo>
                  <a:pt x="12192001" y="2973875"/>
                </a:lnTo>
                <a:lnTo>
                  <a:pt x="1" y="2973875"/>
                </a:lnTo>
                <a:cubicBezTo>
                  <a:pt x="1" y="2478229"/>
                  <a:pt x="0" y="1982584"/>
                  <a:pt x="0" y="1486938"/>
                </a:cubicBezTo>
                <a:cubicBezTo>
                  <a:pt x="0" y="665725"/>
                  <a:pt x="665725" y="0"/>
                  <a:pt x="1486938" y="0"/>
                </a:cubicBezTo>
                <a:close/>
              </a:path>
            </a:pathLst>
          </a:custGeom>
        </p:spPr>
      </p:pic>
      <p:sp>
        <p:nvSpPr>
          <p:cNvPr id="7" name="Text Placeholder 7">
            <a:extLst>
              <a:ext uri="{FF2B5EF4-FFF2-40B4-BE49-F238E27FC236}">
                <a16:creationId xmlns:a16="http://schemas.microsoft.com/office/drawing/2014/main" id="{E3E1A4CD-1826-1342-B156-DBC060ADC1EA}"/>
              </a:ext>
            </a:extLst>
          </p:cNvPr>
          <p:cNvSpPr txBox="1">
            <a:spLocks/>
          </p:cNvSpPr>
          <p:nvPr/>
        </p:nvSpPr>
        <p:spPr>
          <a:xfrm>
            <a:off x="613202" y="2407885"/>
            <a:ext cx="2688545" cy="1633204"/>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192" fontAlgn="base">
              <a:spcBef>
                <a:spcPct val="0"/>
              </a:spcBef>
              <a:spcAft>
                <a:spcPts val="2000"/>
              </a:spcAft>
              <a:buSzTx/>
              <a:buNone/>
              <a:defRPr/>
            </a:pPr>
            <a:r>
              <a:rPr lang="en-US" sz="1800">
                <a:solidFill>
                  <a:srgbClr val="000000"/>
                </a:solidFill>
                <a:latin typeface="Segoe UI" panose="020B0502040204020203" pitchFamily="34" charset="0"/>
                <a:cs typeface="+mn-cs"/>
              </a:rPr>
              <a:t>Onboard employees quickly with </a:t>
            </a:r>
            <a:r>
              <a:rPr lang="en-US" sz="1800" b="1">
                <a:solidFill>
                  <a:srgbClr val="0078D4"/>
                </a:solidFill>
                <a:latin typeface="Segoe UI Semibold"/>
                <a:cs typeface="+mn-cs"/>
              </a:rPr>
              <a:t>streamlined provisioning</a:t>
            </a:r>
            <a:r>
              <a:rPr lang="en-US" sz="1800">
                <a:solidFill>
                  <a:srgbClr val="000000"/>
                </a:solidFill>
                <a:latin typeface="Segoe UI" panose="020B0502040204020203" pitchFamily="34" charset="0"/>
              </a:rPr>
              <a:t>.</a:t>
            </a:r>
            <a:endParaRPr lang="en-US" sz="1800" b="1">
              <a:solidFill>
                <a:srgbClr val="0078D4"/>
              </a:solidFill>
              <a:latin typeface="Segoe UI Semibold"/>
              <a:cs typeface="+mn-cs"/>
            </a:endParaRPr>
          </a:p>
        </p:txBody>
      </p:sp>
      <p:sp>
        <p:nvSpPr>
          <p:cNvPr id="8" name="Text Placeholder 7">
            <a:extLst>
              <a:ext uri="{FF2B5EF4-FFF2-40B4-BE49-F238E27FC236}">
                <a16:creationId xmlns:a16="http://schemas.microsoft.com/office/drawing/2014/main" id="{0B0D4521-056A-5244-9D45-BB6BB04E6D1E}"/>
              </a:ext>
            </a:extLst>
          </p:cNvPr>
          <p:cNvSpPr txBox="1">
            <a:spLocks/>
          </p:cNvSpPr>
          <p:nvPr/>
        </p:nvSpPr>
        <p:spPr>
          <a:xfrm>
            <a:off x="3679117" y="2407885"/>
            <a:ext cx="2410532" cy="1286946"/>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192" fontAlgn="base">
              <a:spcBef>
                <a:spcPct val="0"/>
              </a:spcBef>
              <a:spcAft>
                <a:spcPts val="2000"/>
              </a:spcAft>
              <a:buSzTx/>
              <a:buNone/>
              <a:defRPr/>
            </a:pPr>
            <a:r>
              <a:rPr lang="en-US" sz="1800">
                <a:solidFill>
                  <a:srgbClr val="000000"/>
                </a:solidFill>
                <a:latin typeface="Segoe UI" panose="020B0502040204020203" pitchFamily="34" charset="0"/>
                <a:cs typeface="+mn-cs"/>
              </a:rPr>
              <a:t>Connect your workforce to all apps with </a:t>
            </a:r>
            <a:r>
              <a:rPr lang="en-US" sz="1800" b="1">
                <a:solidFill>
                  <a:srgbClr val="0078D4"/>
                </a:solidFill>
                <a:latin typeface="Segoe UI Semibold"/>
                <a:cs typeface="+mn-cs"/>
              </a:rPr>
              <a:t>single sign-on</a:t>
            </a:r>
            <a:r>
              <a:rPr lang="en-US" sz="1800">
                <a:solidFill>
                  <a:srgbClr val="000000"/>
                </a:solidFill>
                <a:latin typeface="Segoe UI" panose="020B0502040204020203" pitchFamily="34" charset="0"/>
              </a:rPr>
              <a:t>.</a:t>
            </a:r>
            <a:endParaRPr lang="en-US" sz="1800" b="1">
              <a:solidFill>
                <a:srgbClr val="0078D4"/>
              </a:solidFill>
              <a:latin typeface="Segoe UI Semibold"/>
              <a:cs typeface="+mn-cs"/>
            </a:endParaRPr>
          </a:p>
        </p:txBody>
      </p:sp>
      <p:sp>
        <p:nvSpPr>
          <p:cNvPr id="10" name="Text Placeholder 7">
            <a:extLst>
              <a:ext uri="{FF2B5EF4-FFF2-40B4-BE49-F238E27FC236}">
                <a16:creationId xmlns:a16="http://schemas.microsoft.com/office/drawing/2014/main" id="{F20FF686-F148-C24D-B5E4-AA789C1C1B6C}"/>
              </a:ext>
            </a:extLst>
          </p:cNvPr>
          <p:cNvSpPr txBox="1">
            <a:spLocks/>
          </p:cNvSpPr>
          <p:nvPr/>
        </p:nvSpPr>
        <p:spPr>
          <a:xfrm>
            <a:off x="6532986" y="2407885"/>
            <a:ext cx="2594947" cy="1286946"/>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192" fontAlgn="base">
              <a:spcBef>
                <a:spcPct val="0"/>
              </a:spcBef>
              <a:spcAft>
                <a:spcPts val="2000"/>
              </a:spcAft>
              <a:buSzTx/>
              <a:buNone/>
              <a:defRPr/>
            </a:pPr>
            <a:r>
              <a:rPr lang="en-US" sz="1800">
                <a:solidFill>
                  <a:srgbClr val="000000"/>
                </a:solidFill>
                <a:latin typeface="Segoe UI" panose="020B0502040204020203" pitchFamily="34" charset="0"/>
                <a:cs typeface="+mn-cs"/>
              </a:rPr>
              <a:t>Reduce IT overhead and empower </a:t>
            </a:r>
            <a:r>
              <a:rPr lang="en-US" sz="1800" b="1">
                <a:solidFill>
                  <a:srgbClr val="0078D4"/>
                </a:solidFill>
                <a:latin typeface="Segoe UI Semibold"/>
                <a:cs typeface="+mn-cs"/>
              </a:rPr>
              <a:t>self-service experiences</a:t>
            </a:r>
            <a:r>
              <a:rPr lang="en-US" sz="1800">
                <a:solidFill>
                  <a:srgbClr val="000000"/>
                </a:solidFill>
                <a:latin typeface="Segoe UI" panose="020B0502040204020203" pitchFamily="34" charset="0"/>
              </a:rPr>
              <a:t>.</a:t>
            </a:r>
            <a:endParaRPr lang="en-US" sz="1800" b="1">
              <a:solidFill>
                <a:srgbClr val="0078D4"/>
              </a:solidFill>
              <a:latin typeface="Segoe UI Semibold"/>
              <a:cs typeface="+mn-cs"/>
            </a:endParaRPr>
          </a:p>
        </p:txBody>
      </p:sp>
      <p:sp>
        <p:nvSpPr>
          <p:cNvPr id="11" name="Text Placeholder 7">
            <a:extLst>
              <a:ext uri="{FF2B5EF4-FFF2-40B4-BE49-F238E27FC236}">
                <a16:creationId xmlns:a16="http://schemas.microsoft.com/office/drawing/2014/main" id="{8134E337-14EB-4D42-937A-2C64E39AE6E1}"/>
              </a:ext>
            </a:extLst>
          </p:cNvPr>
          <p:cNvSpPr txBox="1">
            <a:spLocks/>
          </p:cNvSpPr>
          <p:nvPr/>
        </p:nvSpPr>
        <p:spPr>
          <a:xfrm>
            <a:off x="9416073" y="2407885"/>
            <a:ext cx="2842920" cy="1286946"/>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192" fontAlgn="base">
              <a:spcBef>
                <a:spcPct val="0"/>
              </a:spcBef>
              <a:spcAft>
                <a:spcPts val="2000"/>
              </a:spcAft>
              <a:buSzTx/>
              <a:buNone/>
              <a:defRPr/>
            </a:pPr>
            <a:r>
              <a:rPr lang="en-US" sz="1800">
                <a:solidFill>
                  <a:srgbClr val="000000"/>
                </a:solidFill>
                <a:latin typeface="Segoe UI" panose="020B0502040204020203" pitchFamily="34" charset="0"/>
                <a:cs typeface="+mn-cs"/>
              </a:rPr>
              <a:t>Facilitate seamless </a:t>
            </a:r>
            <a:r>
              <a:rPr lang="en-US" sz="1800" b="1">
                <a:solidFill>
                  <a:srgbClr val="0078D4"/>
                </a:solidFill>
                <a:latin typeface="Segoe UI Semibold"/>
                <a:cs typeface="+mn-cs"/>
              </a:rPr>
              <a:t>collaboration across organizational boundaries</a:t>
            </a:r>
            <a:r>
              <a:rPr lang="en-US" sz="1800">
                <a:solidFill>
                  <a:srgbClr val="000000"/>
                </a:solidFill>
                <a:latin typeface="Segoe UI" panose="020B0502040204020203" pitchFamily="34" charset="0"/>
              </a:rPr>
              <a:t>.</a:t>
            </a:r>
            <a:endParaRPr lang="en-US" sz="1800" b="1">
              <a:solidFill>
                <a:srgbClr val="0078D4"/>
              </a:solidFill>
              <a:latin typeface="Segoe UI Semibold"/>
              <a:cs typeface="+mn-cs"/>
            </a:endParaRPr>
          </a:p>
        </p:txBody>
      </p:sp>
      <p:grpSp>
        <p:nvGrpSpPr>
          <p:cNvPr id="24" name="Group 23">
            <a:extLst>
              <a:ext uri="{FF2B5EF4-FFF2-40B4-BE49-F238E27FC236}">
                <a16:creationId xmlns:a16="http://schemas.microsoft.com/office/drawing/2014/main" id="{9A7CAC1B-DAD1-4C4D-B11F-8257A45F294B}"/>
              </a:ext>
              <a:ext uri="{C183D7F6-B498-43B3-948B-1728B52AA6E4}">
                <adec:decorative xmlns:adec="http://schemas.microsoft.com/office/drawing/2017/decorative" val="1"/>
              </a:ext>
            </a:extLst>
          </p:cNvPr>
          <p:cNvGrpSpPr/>
          <p:nvPr/>
        </p:nvGrpSpPr>
        <p:grpSpPr>
          <a:xfrm rot="5400000">
            <a:off x="674202" y="1802215"/>
            <a:ext cx="476664" cy="475356"/>
            <a:chOff x="613202" y="1655459"/>
            <a:chExt cx="598664" cy="597022"/>
          </a:xfrm>
        </p:grpSpPr>
        <p:sp>
          <p:nvSpPr>
            <p:cNvPr id="25" name="Oval 24">
              <a:extLst>
                <a:ext uri="{FF2B5EF4-FFF2-40B4-BE49-F238E27FC236}">
                  <a16:creationId xmlns:a16="http://schemas.microsoft.com/office/drawing/2014/main" id="{0A82BE9E-2C1C-1F47-9212-6ECF96280FEC}"/>
                </a:ext>
              </a:extLst>
            </p:cNvPr>
            <p:cNvSpPr>
              <a:spLocks noChangeArrowheads="1"/>
            </p:cNvSpPr>
            <p:nvPr/>
          </p:nvSpPr>
          <p:spPr bwMode="auto">
            <a:xfrm>
              <a:off x="613202" y="1655459"/>
              <a:ext cx="598664" cy="597022"/>
            </a:xfrm>
            <a:prstGeom prst="ellipse">
              <a:avLst/>
            </a:prstGeom>
            <a:solidFill>
              <a:srgbClr val="FFB900"/>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27" name="Graphic 4">
              <a:extLst>
                <a:ext uri="{FF2B5EF4-FFF2-40B4-BE49-F238E27FC236}">
                  <a16:creationId xmlns:a16="http://schemas.microsoft.com/office/drawing/2014/main" id="{104AD704-2016-D749-B604-4666382B62AE}"/>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3D1FD445-B706-0F48-BC09-28C8D7D9DDAE}"/>
              </a:ext>
              <a:ext uri="{C183D7F6-B498-43B3-948B-1728B52AA6E4}">
                <adec:decorative xmlns:adec="http://schemas.microsoft.com/office/drawing/2017/decorative" val="1"/>
              </a:ext>
            </a:extLst>
          </p:cNvPr>
          <p:cNvGrpSpPr/>
          <p:nvPr/>
        </p:nvGrpSpPr>
        <p:grpSpPr>
          <a:xfrm rot="5400000">
            <a:off x="3712138" y="1802215"/>
            <a:ext cx="476664" cy="475356"/>
            <a:chOff x="3632867" y="1655459"/>
            <a:chExt cx="598664" cy="597022"/>
          </a:xfrm>
        </p:grpSpPr>
        <p:sp>
          <p:nvSpPr>
            <p:cNvPr id="29" name="Oval 28">
              <a:extLst>
                <a:ext uri="{FF2B5EF4-FFF2-40B4-BE49-F238E27FC236}">
                  <a16:creationId xmlns:a16="http://schemas.microsoft.com/office/drawing/2014/main" id="{BE39B589-CD6B-C843-B193-DB8597257630}"/>
                </a:ext>
              </a:extLst>
            </p:cNvPr>
            <p:cNvSpPr>
              <a:spLocks noChangeArrowheads="1"/>
            </p:cNvSpPr>
            <p:nvPr/>
          </p:nvSpPr>
          <p:spPr bwMode="auto">
            <a:xfrm>
              <a:off x="3632867" y="1655459"/>
              <a:ext cx="598664" cy="597022"/>
            </a:xfrm>
            <a:prstGeom prst="ellipse">
              <a:avLst/>
            </a:prstGeom>
            <a:solidFill>
              <a:srgbClr val="FFB900"/>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30" name="Graphic 4">
              <a:extLst>
                <a:ext uri="{FF2B5EF4-FFF2-40B4-BE49-F238E27FC236}">
                  <a16:creationId xmlns:a16="http://schemas.microsoft.com/office/drawing/2014/main" id="{806161FD-8092-A745-87E2-8F4E987D0620}"/>
                </a:ext>
              </a:extLst>
            </p:cNvPr>
            <p:cNvSpPr/>
            <p:nvPr/>
          </p:nvSpPr>
          <p:spPr>
            <a:xfrm>
              <a:off x="3857876"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50E10FD0-73AF-5D41-8EA2-CCD92BA6AD5D}"/>
              </a:ext>
              <a:ext uri="{C183D7F6-B498-43B3-948B-1728B52AA6E4}">
                <adec:decorative xmlns:adec="http://schemas.microsoft.com/office/drawing/2017/decorative" val="1"/>
              </a:ext>
            </a:extLst>
          </p:cNvPr>
          <p:cNvGrpSpPr/>
          <p:nvPr/>
        </p:nvGrpSpPr>
        <p:grpSpPr>
          <a:xfrm rot="5400000">
            <a:off x="6603805" y="1802215"/>
            <a:ext cx="476664" cy="475356"/>
            <a:chOff x="6432951" y="1655459"/>
            <a:chExt cx="598664" cy="597022"/>
          </a:xfrm>
        </p:grpSpPr>
        <p:sp>
          <p:nvSpPr>
            <p:cNvPr id="32" name="Oval 31">
              <a:extLst>
                <a:ext uri="{FF2B5EF4-FFF2-40B4-BE49-F238E27FC236}">
                  <a16:creationId xmlns:a16="http://schemas.microsoft.com/office/drawing/2014/main" id="{D0C01D13-A082-7746-8F7E-9FB5221C2931}"/>
                </a:ext>
              </a:extLst>
            </p:cNvPr>
            <p:cNvSpPr>
              <a:spLocks noChangeArrowheads="1"/>
            </p:cNvSpPr>
            <p:nvPr/>
          </p:nvSpPr>
          <p:spPr bwMode="auto">
            <a:xfrm>
              <a:off x="6432951" y="1655459"/>
              <a:ext cx="598664" cy="597022"/>
            </a:xfrm>
            <a:prstGeom prst="ellipse">
              <a:avLst/>
            </a:prstGeom>
            <a:solidFill>
              <a:srgbClr val="FFB900"/>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33" name="Graphic 4">
              <a:extLst>
                <a:ext uri="{FF2B5EF4-FFF2-40B4-BE49-F238E27FC236}">
                  <a16:creationId xmlns:a16="http://schemas.microsoft.com/office/drawing/2014/main" id="{86C5E8A6-7FBB-DA43-84E4-647E753EFF14}"/>
                </a:ext>
              </a:extLst>
            </p:cNvPr>
            <p:cNvSpPr/>
            <p:nvPr/>
          </p:nvSpPr>
          <p:spPr>
            <a:xfrm>
              <a:off x="6648684"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grpSp>
        <p:nvGrpSpPr>
          <p:cNvPr id="34" name="Group 33">
            <a:extLst>
              <a:ext uri="{FF2B5EF4-FFF2-40B4-BE49-F238E27FC236}">
                <a16:creationId xmlns:a16="http://schemas.microsoft.com/office/drawing/2014/main" id="{07CF2763-F3D9-9448-9EF4-DF39A1811B79}"/>
              </a:ext>
              <a:ext uri="{C183D7F6-B498-43B3-948B-1728B52AA6E4}">
                <adec:decorative xmlns:adec="http://schemas.microsoft.com/office/drawing/2017/decorative" val="1"/>
              </a:ext>
            </a:extLst>
          </p:cNvPr>
          <p:cNvGrpSpPr/>
          <p:nvPr/>
        </p:nvGrpSpPr>
        <p:grpSpPr>
          <a:xfrm rot="5400000">
            <a:off x="9495472" y="1802215"/>
            <a:ext cx="476664" cy="475356"/>
            <a:chOff x="9434472" y="1655459"/>
            <a:chExt cx="598664" cy="597022"/>
          </a:xfrm>
        </p:grpSpPr>
        <p:sp>
          <p:nvSpPr>
            <p:cNvPr id="35" name="Oval 34">
              <a:extLst>
                <a:ext uri="{FF2B5EF4-FFF2-40B4-BE49-F238E27FC236}">
                  <a16:creationId xmlns:a16="http://schemas.microsoft.com/office/drawing/2014/main" id="{90D5AAA1-26B5-8C44-8E89-E1F171FA209C}"/>
                </a:ext>
              </a:extLst>
            </p:cNvPr>
            <p:cNvSpPr>
              <a:spLocks noChangeArrowheads="1"/>
            </p:cNvSpPr>
            <p:nvPr/>
          </p:nvSpPr>
          <p:spPr bwMode="auto">
            <a:xfrm>
              <a:off x="9434472" y="1655459"/>
              <a:ext cx="598664" cy="597022"/>
            </a:xfrm>
            <a:prstGeom prst="ellipse">
              <a:avLst/>
            </a:prstGeom>
            <a:solidFill>
              <a:srgbClr val="FFB900"/>
            </a:solidFill>
            <a:ln>
              <a:noFill/>
            </a:ln>
          </p:spPr>
          <p:txBody>
            <a:bodyPr vert="horz" wrap="square" lIns="0" tIns="0" rIns="0" bIns="0" numCol="1" anchor="ctr" anchorCtr="0" compatLnSpc="1">
              <a:prstTxWarp prst="textNoShape">
                <a:avLst/>
              </a:prstTxWarp>
            </a:bodyPr>
            <a:lstStyle/>
            <a:p>
              <a:pPr lvl="0" algn="ctr"/>
              <a:endParaRPr lang="en-US" sz="2100" b="1">
                <a:solidFill>
                  <a:sysClr val="windowText" lastClr="000000"/>
                </a:solidFill>
                <a:latin typeface="Segoe UI Semibold" panose="020B0502040204020203" pitchFamily="34" charset="0"/>
                <a:cs typeface="Segoe UI Semibold" panose="020B0502040204020203" pitchFamily="34" charset="0"/>
              </a:endParaRPr>
            </a:p>
          </p:txBody>
        </p:sp>
        <p:sp>
          <p:nvSpPr>
            <p:cNvPr id="36" name="Graphic 4">
              <a:extLst>
                <a:ext uri="{FF2B5EF4-FFF2-40B4-BE49-F238E27FC236}">
                  <a16:creationId xmlns:a16="http://schemas.microsoft.com/office/drawing/2014/main" id="{F24E14C4-F9EC-6A49-9707-98910E9BE5B1}"/>
                </a:ext>
              </a:extLst>
            </p:cNvPr>
            <p:cNvSpPr/>
            <p:nvPr/>
          </p:nvSpPr>
          <p:spPr>
            <a:xfrm>
              <a:off x="9649879"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1931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4DAE-C467-0D47-B2BE-5DFAD8A20B15}"/>
              </a:ext>
            </a:extLst>
          </p:cNvPr>
          <p:cNvSpPr>
            <a:spLocks noGrp="1"/>
          </p:cNvSpPr>
          <p:nvPr>
            <p:ph type="title" idx="4294967295"/>
          </p:nvPr>
        </p:nvSpPr>
        <p:spPr>
          <a:xfrm>
            <a:off x="613202" y="5534225"/>
            <a:ext cx="3800753" cy="810134"/>
          </a:xfrm>
        </p:spPr>
        <p:txBody>
          <a:bodyPr/>
          <a:lstStyle/>
          <a:p>
            <a:pPr rtl="0" eaLnBrk="1" latinLnBrk="0" hangingPunct="1">
              <a:lnSpc>
                <a:spcPts val="3000"/>
              </a:lnSpc>
            </a:pPr>
            <a:r>
              <a:rPr lang="en-US" sz="2800" b="1" kern="1200">
                <a:solidFill>
                  <a:srgbClr val="000000"/>
                </a:solidFill>
                <a:effectLst/>
                <a:cs typeface="Segoe UI Semibold" panose="020B0502040204020203" pitchFamily="34" charset="0"/>
              </a:rPr>
              <a:t>Customize secure access for all user types</a:t>
            </a:r>
            <a:endParaRPr lang="en-US">
              <a:effectLst/>
            </a:endParaRPr>
          </a:p>
          <a:p>
            <a:pPr>
              <a:lnSpc>
                <a:spcPts val="3000"/>
              </a:lnSpc>
            </a:pPr>
            <a:endParaRPr lang="en-US"/>
          </a:p>
        </p:txBody>
      </p:sp>
      <p:grpSp>
        <p:nvGrpSpPr>
          <p:cNvPr id="3" name="Group 2">
            <a:extLst>
              <a:ext uri="{FF2B5EF4-FFF2-40B4-BE49-F238E27FC236}">
                <a16:creationId xmlns:a16="http://schemas.microsoft.com/office/drawing/2014/main" id="{708973BA-9265-9044-8D94-75830BF1ED9C}"/>
              </a:ext>
              <a:ext uri="{C183D7F6-B498-43B3-948B-1728B52AA6E4}">
                <adec:decorative xmlns:adec="http://schemas.microsoft.com/office/drawing/2017/decorative" val="1"/>
              </a:ext>
            </a:extLst>
          </p:cNvPr>
          <p:cNvGrpSpPr/>
          <p:nvPr/>
        </p:nvGrpSpPr>
        <p:grpSpPr>
          <a:xfrm>
            <a:off x="576835" y="4497720"/>
            <a:ext cx="881271" cy="881271"/>
            <a:chOff x="576835" y="1677346"/>
            <a:chExt cx="881271" cy="881271"/>
          </a:xfrm>
        </p:grpSpPr>
        <p:sp>
          <p:nvSpPr>
            <p:cNvPr id="7" name="Oval 6">
              <a:extLst>
                <a:ext uri="{FF2B5EF4-FFF2-40B4-BE49-F238E27FC236}">
                  <a16:creationId xmlns:a16="http://schemas.microsoft.com/office/drawing/2014/main" id="{1A2A5A84-3B8A-2846-BC1E-C0F6A573B895}"/>
                </a:ext>
              </a:extLst>
            </p:cNvPr>
            <p:cNvSpPr/>
            <p:nvPr/>
          </p:nvSpPr>
          <p:spPr bwMode="auto">
            <a:xfrm>
              <a:off x="576835" y="1677346"/>
              <a:ext cx="881271" cy="881271"/>
            </a:xfrm>
            <a:prstGeom prst="ellipse">
              <a:avLst/>
            </a:prstGeom>
            <a:solidFill>
              <a:schemeClr val="accent4"/>
            </a:solidFill>
            <a:ln w="635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9" name="Lock" title="Icon of a padlock">
              <a:extLst>
                <a:ext uri="{FF2B5EF4-FFF2-40B4-BE49-F238E27FC236}">
                  <a16:creationId xmlns:a16="http://schemas.microsoft.com/office/drawing/2014/main" id="{ABB36178-681E-A241-9611-07A0287BA32F}"/>
                </a:ext>
              </a:extLst>
            </p:cNvPr>
            <p:cNvSpPr>
              <a:spLocks noChangeAspect="1" noEditPoints="1"/>
            </p:cNvSpPr>
            <p:nvPr/>
          </p:nvSpPr>
          <p:spPr bwMode="auto">
            <a:xfrm>
              <a:off x="859234" y="1869710"/>
              <a:ext cx="308349" cy="43096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Rectangle 9">
            <a:extLst>
              <a:ext uri="{FF2B5EF4-FFF2-40B4-BE49-F238E27FC236}">
                <a16:creationId xmlns:a16="http://schemas.microsoft.com/office/drawing/2014/main" id="{3CE58BFE-2ABC-C542-8FEE-C259880BAE80}"/>
              </a:ext>
              <a:ext uri="{C183D7F6-B498-43B3-948B-1728B52AA6E4}">
                <adec:decorative xmlns:adec="http://schemas.microsoft.com/office/drawing/2017/decorative" val="1"/>
              </a:ext>
            </a:extLst>
          </p:cNvPr>
          <p:cNvSpPr/>
          <p:nvPr/>
        </p:nvSpPr>
        <p:spPr bwMode="auto">
          <a:xfrm>
            <a:off x="5857301" y="0"/>
            <a:ext cx="633469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E1075B02-6A72-6049-A1DB-F32A69763DC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77906" y="901700"/>
            <a:ext cx="6667500" cy="5054600"/>
          </a:xfrm>
          <a:prstGeom prst="rect">
            <a:avLst/>
          </a:prstGeom>
        </p:spPr>
      </p:pic>
      <p:sp>
        <p:nvSpPr>
          <p:cNvPr id="12" name="Oval 11">
            <a:extLst>
              <a:ext uri="{FF2B5EF4-FFF2-40B4-BE49-F238E27FC236}">
                <a16:creationId xmlns:a16="http://schemas.microsoft.com/office/drawing/2014/main" id="{345E3414-D46A-B941-9D9C-7EEED46BDD29}"/>
              </a:ext>
              <a:ext uri="{C183D7F6-B498-43B3-948B-1728B52AA6E4}">
                <adec:decorative xmlns:adec="http://schemas.microsoft.com/office/drawing/2017/decorative" val="1"/>
              </a:ext>
            </a:extLst>
          </p:cNvPr>
          <p:cNvSpPr/>
          <p:nvPr/>
        </p:nvSpPr>
        <p:spPr bwMode="auto">
          <a:xfrm>
            <a:off x="9832287" y="973040"/>
            <a:ext cx="600502" cy="60050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03BBF9EF-871B-3B41-8F41-7C9C14146D9A}"/>
              </a:ext>
              <a:ext uri="{C183D7F6-B498-43B3-948B-1728B52AA6E4}">
                <adec:decorative xmlns:adec="http://schemas.microsoft.com/office/drawing/2017/decorative" val="1"/>
              </a:ext>
            </a:extLst>
          </p:cNvPr>
          <p:cNvSpPr/>
          <p:nvPr/>
        </p:nvSpPr>
        <p:spPr bwMode="auto">
          <a:xfrm>
            <a:off x="9473243" y="2055338"/>
            <a:ext cx="600502" cy="60050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F7A0CF04-DC35-1C4C-9D8E-626601ABE121}"/>
              </a:ext>
              <a:ext uri="{C183D7F6-B498-43B3-948B-1728B52AA6E4}">
                <adec:decorative xmlns:adec="http://schemas.microsoft.com/office/drawing/2017/decorative" val="1"/>
              </a:ext>
            </a:extLst>
          </p:cNvPr>
          <p:cNvSpPr/>
          <p:nvPr/>
        </p:nvSpPr>
        <p:spPr bwMode="auto">
          <a:xfrm>
            <a:off x="10617535" y="3122138"/>
            <a:ext cx="600502" cy="60050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939643D3-C572-0847-9768-3AE49CD21022}"/>
              </a:ext>
              <a:ext uri="{C183D7F6-B498-43B3-948B-1728B52AA6E4}">
                <adec:decorative xmlns:adec="http://schemas.microsoft.com/office/drawing/2017/decorative" val="1"/>
              </a:ext>
            </a:extLst>
          </p:cNvPr>
          <p:cNvSpPr/>
          <p:nvPr/>
        </p:nvSpPr>
        <p:spPr bwMode="auto">
          <a:xfrm>
            <a:off x="11126395" y="4204436"/>
            <a:ext cx="600502" cy="60050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C29B21F3-D432-074B-8224-8878D6F29C81}"/>
              </a:ext>
              <a:ext uri="{C183D7F6-B498-43B3-948B-1728B52AA6E4}">
                <adec:decorative xmlns:adec="http://schemas.microsoft.com/office/drawing/2017/decorative" val="1"/>
              </a:ext>
            </a:extLst>
          </p:cNvPr>
          <p:cNvSpPr/>
          <p:nvPr/>
        </p:nvSpPr>
        <p:spPr bwMode="auto">
          <a:xfrm>
            <a:off x="9837451" y="5271235"/>
            <a:ext cx="600502" cy="60050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 name="Title 1">
            <a:extLst>
              <a:ext uri="{FF2B5EF4-FFF2-40B4-BE49-F238E27FC236}">
                <a16:creationId xmlns:a16="http://schemas.microsoft.com/office/drawing/2014/main" id="{28E81323-5A7B-014B-9D34-357E72F9C156}"/>
              </a:ext>
            </a:extLst>
          </p:cNvPr>
          <p:cNvSpPr txBox="1">
            <a:spLocks/>
          </p:cNvSpPr>
          <p:nvPr/>
        </p:nvSpPr>
        <p:spPr>
          <a:xfrm>
            <a:off x="605927" y="1240041"/>
            <a:ext cx="4475120"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Modernize identities and endpoints</a:t>
            </a:r>
          </a:p>
        </p:txBody>
      </p:sp>
      <p:sp>
        <p:nvSpPr>
          <p:cNvPr id="21" name="Title 1">
            <a:extLst>
              <a:ext uri="{FF2B5EF4-FFF2-40B4-BE49-F238E27FC236}">
                <a16:creationId xmlns:a16="http://schemas.microsoft.com/office/drawing/2014/main" id="{EA6D0BED-35BC-B44A-B863-69A2DA0A0F0A}"/>
              </a:ext>
            </a:extLst>
          </p:cNvPr>
          <p:cNvSpPr txBox="1">
            <a:spLocks/>
          </p:cNvSpPr>
          <p:nvPr/>
        </p:nvSpPr>
        <p:spPr>
          <a:xfrm>
            <a:off x="630425" y="2547316"/>
            <a:ext cx="5143479"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Secure the hybrid workforce</a:t>
            </a:r>
          </a:p>
        </p:txBody>
      </p:sp>
      <p:sp>
        <p:nvSpPr>
          <p:cNvPr id="22" name="Title 1">
            <a:extLst>
              <a:ext uri="{FF2B5EF4-FFF2-40B4-BE49-F238E27FC236}">
                <a16:creationId xmlns:a16="http://schemas.microsoft.com/office/drawing/2014/main" id="{6AB7597B-1F16-0C43-9B99-A735D7BAE2D6}"/>
              </a:ext>
            </a:extLst>
          </p:cNvPr>
          <p:cNvSpPr txBox="1">
            <a:spLocks/>
          </p:cNvSpPr>
          <p:nvPr/>
        </p:nvSpPr>
        <p:spPr>
          <a:xfrm>
            <a:off x="630426" y="3800104"/>
            <a:ext cx="3819422"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2000">
                <a:solidFill>
                  <a:schemeClr val="bg2"/>
                </a:solidFill>
              </a:rPr>
              <a:t>Transform employee experiences</a:t>
            </a:r>
          </a:p>
        </p:txBody>
      </p:sp>
      <p:sp>
        <p:nvSpPr>
          <p:cNvPr id="23" name="Oval 22">
            <a:extLst>
              <a:ext uri="{FF2B5EF4-FFF2-40B4-BE49-F238E27FC236}">
                <a16:creationId xmlns:a16="http://schemas.microsoft.com/office/drawing/2014/main" id="{08EC427B-CB2B-6042-BB53-241CB686333A}"/>
              </a:ext>
              <a:ext uri="{C183D7F6-B498-43B3-948B-1728B52AA6E4}">
                <adec:decorative xmlns:adec="http://schemas.microsoft.com/office/drawing/2017/decorative" val="1"/>
              </a:ext>
            </a:extLst>
          </p:cNvPr>
          <p:cNvSpPr/>
          <p:nvPr/>
        </p:nvSpPr>
        <p:spPr bwMode="auto">
          <a:xfrm>
            <a:off x="604192" y="3213045"/>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A54C546D-11BD-1749-A5BC-C479FA6E6229}"/>
              </a:ext>
              <a:ext uri="{C183D7F6-B498-43B3-948B-1728B52AA6E4}">
                <adec:decorative xmlns:adec="http://schemas.microsoft.com/office/drawing/2017/decorative" val="1"/>
              </a:ext>
            </a:extLst>
          </p:cNvPr>
          <p:cNvSpPr/>
          <p:nvPr/>
        </p:nvSpPr>
        <p:spPr bwMode="auto">
          <a:xfrm>
            <a:off x="604192" y="1938850"/>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B9BCC25A-0EF7-B742-9F47-1378BA3AE4A3}"/>
              </a:ext>
              <a:ext uri="{C183D7F6-B498-43B3-948B-1728B52AA6E4}">
                <adec:decorative xmlns:adec="http://schemas.microsoft.com/office/drawing/2017/decorative" val="1"/>
              </a:ext>
            </a:extLst>
          </p:cNvPr>
          <p:cNvSpPr/>
          <p:nvPr/>
        </p:nvSpPr>
        <p:spPr bwMode="auto">
          <a:xfrm>
            <a:off x="604192" y="660136"/>
            <a:ext cx="479890" cy="47989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6551147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C27A-9BA7-DF47-99C6-C5CC0F3CB9A3}"/>
              </a:ext>
            </a:extLst>
          </p:cNvPr>
          <p:cNvSpPr>
            <a:spLocks noGrp="1"/>
          </p:cNvSpPr>
          <p:nvPr>
            <p:ph type="title"/>
          </p:nvPr>
        </p:nvSpPr>
        <p:spPr>
          <a:xfrm>
            <a:off x="613202" y="465510"/>
            <a:ext cx="11018520" cy="553998"/>
          </a:xfrm>
        </p:spPr>
        <p:txBody>
          <a:bodyPr/>
          <a:lstStyle/>
          <a:p>
            <a:r>
              <a:rPr lang="en-US"/>
              <a:t>Strategies for customizing secure access for all users</a:t>
            </a:r>
          </a:p>
        </p:txBody>
      </p:sp>
      <p:pic>
        <p:nvPicPr>
          <p:cNvPr id="38" name="Picture 37" descr="Woman driving in car with a laptop on the passenger seat">
            <a:extLst>
              <a:ext uri="{FF2B5EF4-FFF2-40B4-BE49-F238E27FC236}">
                <a16:creationId xmlns:a16="http://schemas.microsoft.com/office/drawing/2014/main" id="{D62E236A-B423-1E4C-A432-8E51E219B48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3884124"/>
            <a:ext cx="12192000" cy="2973875"/>
          </a:xfrm>
          <a:custGeom>
            <a:avLst/>
            <a:gdLst>
              <a:gd name="connsiteX0" fmla="*/ 1486937 w 12192000"/>
              <a:gd name="connsiteY0" fmla="*/ 0 h 2973875"/>
              <a:gd name="connsiteX1" fmla="*/ 12192000 w 12192000"/>
              <a:gd name="connsiteY1" fmla="*/ 0 h 2973875"/>
              <a:gd name="connsiteX2" fmla="*/ 12192000 w 12192000"/>
              <a:gd name="connsiteY2" fmla="*/ 2973875 h 2973875"/>
              <a:gd name="connsiteX3" fmla="*/ 0 w 12192000"/>
              <a:gd name="connsiteY3" fmla="*/ 2973875 h 2973875"/>
              <a:gd name="connsiteX4" fmla="*/ 0 w 12192000"/>
              <a:gd name="connsiteY4" fmla="*/ 1486927 h 2973875"/>
              <a:gd name="connsiteX5" fmla="*/ 30208 w 12192000"/>
              <a:gd name="connsiteY5" fmla="*/ 1187268 h 2973875"/>
              <a:gd name="connsiteX6" fmla="*/ 1486937 w 12192000"/>
              <a:gd name="connsiteY6" fmla="*/ 0 h 297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973875">
                <a:moveTo>
                  <a:pt x="1486937" y="0"/>
                </a:moveTo>
                <a:lnTo>
                  <a:pt x="12192000" y="0"/>
                </a:lnTo>
                <a:lnTo>
                  <a:pt x="12192000" y="2973875"/>
                </a:lnTo>
                <a:lnTo>
                  <a:pt x="0" y="2973875"/>
                </a:lnTo>
                <a:lnTo>
                  <a:pt x="0" y="1486927"/>
                </a:lnTo>
                <a:lnTo>
                  <a:pt x="30208" y="1187268"/>
                </a:lnTo>
                <a:cubicBezTo>
                  <a:pt x="168860" y="509696"/>
                  <a:pt x="768376" y="0"/>
                  <a:pt x="1486937" y="0"/>
                </a:cubicBezTo>
                <a:close/>
              </a:path>
            </a:pathLst>
          </a:custGeom>
        </p:spPr>
      </p:pic>
      <p:sp>
        <p:nvSpPr>
          <p:cNvPr id="7" name="Text Placeholder 7">
            <a:extLst>
              <a:ext uri="{FF2B5EF4-FFF2-40B4-BE49-F238E27FC236}">
                <a16:creationId xmlns:a16="http://schemas.microsoft.com/office/drawing/2014/main" id="{E3E1A4CD-1826-1342-B156-DBC060ADC1EA}"/>
              </a:ext>
            </a:extLst>
          </p:cNvPr>
          <p:cNvSpPr txBox="1">
            <a:spLocks/>
          </p:cNvSpPr>
          <p:nvPr/>
        </p:nvSpPr>
        <p:spPr>
          <a:xfrm>
            <a:off x="613202" y="2407885"/>
            <a:ext cx="3385377" cy="1633204"/>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192" fontAlgn="base">
              <a:spcBef>
                <a:spcPct val="0"/>
              </a:spcBef>
              <a:spcAft>
                <a:spcPts val="2000"/>
              </a:spcAft>
              <a:buSzTx/>
              <a:buNone/>
              <a:defRPr/>
            </a:pPr>
            <a:r>
              <a:rPr lang="en-US" sz="1960">
                <a:solidFill>
                  <a:srgbClr val="000000"/>
                </a:solidFill>
                <a:latin typeface="Segoe UI" panose="020B0502040204020203" pitchFamily="34" charset="0"/>
                <a:cs typeface="+mn-cs"/>
              </a:rPr>
              <a:t>Empower </a:t>
            </a:r>
            <a:r>
              <a:rPr lang="en-US" sz="1960" b="1">
                <a:solidFill>
                  <a:srgbClr val="0078D4"/>
                </a:solidFill>
                <a:latin typeface="Segoe UI Semibold"/>
                <a:cs typeface="+mn-cs"/>
              </a:rPr>
              <a:t>frontline workers </a:t>
            </a:r>
            <a:r>
              <a:rPr lang="en-US" sz="1960">
                <a:solidFill>
                  <a:srgbClr val="000000"/>
                </a:solidFill>
                <a:latin typeface="Segoe UI" panose="020B0502040204020203" pitchFamily="34" charset="0"/>
                <a:cs typeface="+mn-cs"/>
              </a:rPr>
              <a:t>with streamlined workflows and tailored devices.</a:t>
            </a:r>
          </a:p>
        </p:txBody>
      </p:sp>
      <p:sp>
        <p:nvSpPr>
          <p:cNvPr id="10" name="Text Placeholder 7">
            <a:extLst>
              <a:ext uri="{FF2B5EF4-FFF2-40B4-BE49-F238E27FC236}">
                <a16:creationId xmlns:a16="http://schemas.microsoft.com/office/drawing/2014/main" id="{F20FF686-F148-C24D-B5E4-AA789C1C1B6C}"/>
              </a:ext>
            </a:extLst>
          </p:cNvPr>
          <p:cNvSpPr txBox="1">
            <a:spLocks/>
          </p:cNvSpPr>
          <p:nvPr/>
        </p:nvSpPr>
        <p:spPr>
          <a:xfrm>
            <a:off x="4618446" y="2407885"/>
            <a:ext cx="3267520" cy="1286946"/>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192" fontAlgn="base">
              <a:spcBef>
                <a:spcPct val="0"/>
              </a:spcBef>
              <a:spcAft>
                <a:spcPts val="2000"/>
              </a:spcAft>
              <a:buSzTx/>
              <a:buNone/>
              <a:defRPr/>
            </a:pPr>
            <a:r>
              <a:rPr lang="en-US" sz="1960">
                <a:solidFill>
                  <a:srgbClr val="000000"/>
                </a:solidFill>
                <a:latin typeface="Segoe UI" panose="020B0502040204020203" pitchFamily="34" charset="0"/>
                <a:cs typeface="+mn-cs"/>
              </a:rPr>
              <a:t>Safeguard </a:t>
            </a:r>
            <a:r>
              <a:rPr lang="en-US" sz="1960" b="1">
                <a:solidFill>
                  <a:srgbClr val="0078D4"/>
                </a:solidFill>
                <a:latin typeface="Segoe UI Semibold"/>
                <a:cs typeface="+mn-cs"/>
              </a:rPr>
              <a:t>customer identities </a:t>
            </a:r>
            <a:r>
              <a:rPr lang="en-US" sz="1960">
                <a:solidFill>
                  <a:srgbClr val="000000"/>
                </a:solidFill>
                <a:latin typeface="Segoe UI" panose="020B0502040204020203" pitchFamily="34" charset="0"/>
                <a:cs typeface="+mn-cs"/>
              </a:rPr>
              <a:t>and prevent fraud with identity-driven security.</a:t>
            </a:r>
          </a:p>
        </p:txBody>
      </p:sp>
      <p:grpSp>
        <p:nvGrpSpPr>
          <p:cNvPr id="24" name="Group 23">
            <a:extLst>
              <a:ext uri="{FF2B5EF4-FFF2-40B4-BE49-F238E27FC236}">
                <a16:creationId xmlns:a16="http://schemas.microsoft.com/office/drawing/2014/main" id="{9A7CAC1B-DAD1-4C4D-B11F-8257A45F294B}"/>
              </a:ext>
              <a:ext uri="{C183D7F6-B498-43B3-948B-1728B52AA6E4}">
                <adec:decorative xmlns:adec="http://schemas.microsoft.com/office/drawing/2017/decorative" val="1"/>
              </a:ext>
            </a:extLst>
          </p:cNvPr>
          <p:cNvGrpSpPr/>
          <p:nvPr/>
        </p:nvGrpSpPr>
        <p:grpSpPr>
          <a:xfrm rot="5400000">
            <a:off x="674202" y="1802215"/>
            <a:ext cx="476664" cy="475356"/>
            <a:chOff x="613202" y="1655459"/>
            <a:chExt cx="598664" cy="597022"/>
          </a:xfrm>
        </p:grpSpPr>
        <p:sp>
          <p:nvSpPr>
            <p:cNvPr id="25" name="Oval 24">
              <a:extLst>
                <a:ext uri="{FF2B5EF4-FFF2-40B4-BE49-F238E27FC236}">
                  <a16:creationId xmlns:a16="http://schemas.microsoft.com/office/drawing/2014/main" id="{0A82BE9E-2C1C-1F47-9212-6ECF96280FEC}"/>
                </a:ext>
              </a:extLst>
            </p:cNvPr>
            <p:cNvSpPr>
              <a:spLocks noChangeArrowheads="1"/>
            </p:cNvSpPr>
            <p:nvPr/>
          </p:nvSpPr>
          <p:spPr bwMode="auto">
            <a:xfrm>
              <a:off x="613202" y="1655459"/>
              <a:ext cx="598664" cy="597022"/>
            </a:xfrm>
            <a:prstGeom prst="ellipse">
              <a:avLst/>
            </a:prstGeom>
            <a:solidFill>
              <a:srgbClr val="FFB900"/>
            </a:solidFill>
            <a:ln>
              <a:noFill/>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sysClr val="windowText" lastClr="000000"/>
                </a:solidFill>
                <a:effectLst/>
                <a:uLnTx/>
                <a:uFillTx/>
                <a:latin typeface="Segoe UI Semibold" panose="020B0502040204020203" pitchFamily="34" charset="0"/>
                <a:ea typeface="+mn-ea"/>
                <a:cs typeface="Segoe UI Semibold" panose="020B0502040204020203" pitchFamily="34" charset="0"/>
              </a:endParaRPr>
            </a:p>
          </p:txBody>
        </p:sp>
        <p:sp>
          <p:nvSpPr>
            <p:cNvPr id="27" name="Graphic 4">
              <a:extLst>
                <a:ext uri="{FF2B5EF4-FFF2-40B4-BE49-F238E27FC236}">
                  <a16:creationId xmlns:a16="http://schemas.microsoft.com/office/drawing/2014/main" id="{104AD704-2016-D749-B604-4666382B62AE}"/>
                </a:ext>
              </a:extLst>
            </p:cNvPr>
            <p:cNvSpPr/>
            <p:nvPr/>
          </p:nvSpPr>
          <p:spPr>
            <a:xfrm>
              <a:off x="847257"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50E10FD0-73AF-5D41-8EA2-CCD92BA6AD5D}"/>
              </a:ext>
              <a:ext uri="{C183D7F6-B498-43B3-948B-1728B52AA6E4}">
                <adec:decorative xmlns:adec="http://schemas.microsoft.com/office/drawing/2017/decorative" val="1"/>
              </a:ext>
            </a:extLst>
          </p:cNvPr>
          <p:cNvGrpSpPr/>
          <p:nvPr/>
        </p:nvGrpSpPr>
        <p:grpSpPr>
          <a:xfrm rot="5400000">
            <a:off x="4689265" y="1802215"/>
            <a:ext cx="476664" cy="475356"/>
            <a:chOff x="6432951" y="1655459"/>
            <a:chExt cx="598664" cy="597022"/>
          </a:xfrm>
        </p:grpSpPr>
        <p:sp>
          <p:nvSpPr>
            <p:cNvPr id="32" name="Oval 31">
              <a:extLst>
                <a:ext uri="{FF2B5EF4-FFF2-40B4-BE49-F238E27FC236}">
                  <a16:creationId xmlns:a16="http://schemas.microsoft.com/office/drawing/2014/main" id="{D0C01D13-A082-7746-8F7E-9FB5221C2931}"/>
                </a:ext>
              </a:extLst>
            </p:cNvPr>
            <p:cNvSpPr>
              <a:spLocks noChangeArrowheads="1"/>
            </p:cNvSpPr>
            <p:nvPr/>
          </p:nvSpPr>
          <p:spPr bwMode="auto">
            <a:xfrm>
              <a:off x="6432951" y="1655459"/>
              <a:ext cx="598664" cy="597022"/>
            </a:xfrm>
            <a:prstGeom prst="ellipse">
              <a:avLst/>
            </a:prstGeom>
            <a:solidFill>
              <a:srgbClr val="FFB900"/>
            </a:solidFill>
            <a:ln>
              <a:noFill/>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sysClr val="windowText" lastClr="000000"/>
                </a:solidFill>
                <a:effectLst/>
                <a:uLnTx/>
                <a:uFillTx/>
                <a:latin typeface="Segoe UI Semibold" panose="020B0502040204020203" pitchFamily="34" charset="0"/>
                <a:ea typeface="+mn-ea"/>
                <a:cs typeface="Segoe UI Semibold" panose="020B0502040204020203" pitchFamily="34" charset="0"/>
              </a:endParaRPr>
            </a:p>
          </p:txBody>
        </p:sp>
        <p:sp>
          <p:nvSpPr>
            <p:cNvPr id="33" name="Graphic 4">
              <a:extLst>
                <a:ext uri="{FF2B5EF4-FFF2-40B4-BE49-F238E27FC236}">
                  <a16:creationId xmlns:a16="http://schemas.microsoft.com/office/drawing/2014/main" id="{86C5E8A6-7FBB-DA43-84E4-647E753EFF14}"/>
                </a:ext>
              </a:extLst>
            </p:cNvPr>
            <p:cNvSpPr/>
            <p:nvPr/>
          </p:nvSpPr>
          <p:spPr>
            <a:xfrm>
              <a:off x="6648684"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Text Placeholder 7">
            <a:extLst>
              <a:ext uri="{FF2B5EF4-FFF2-40B4-BE49-F238E27FC236}">
                <a16:creationId xmlns:a16="http://schemas.microsoft.com/office/drawing/2014/main" id="{D0C38A03-867F-48FF-B869-730FB1716BE8}"/>
              </a:ext>
            </a:extLst>
          </p:cNvPr>
          <p:cNvSpPr txBox="1">
            <a:spLocks/>
          </p:cNvSpPr>
          <p:nvPr/>
        </p:nvSpPr>
        <p:spPr>
          <a:xfrm>
            <a:off x="8671116" y="2407885"/>
            <a:ext cx="3267520" cy="1286946"/>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192" fontAlgn="base">
              <a:spcBef>
                <a:spcPct val="0"/>
              </a:spcBef>
              <a:spcAft>
                <a:spcPts val="2000"/>
              </a:spcAft>
              <a:buSzTx/>
              <a:buNone/>
              <a:defRPr/>
            </a:pPr>
            <a:r>
              <a:rPr lang="en-US" sz="1960">
                <a:solidFill>
                  <a:srgbClr val="000000"/>
                </a:solidFill>
                <a:latin typeface="Segoe UI" panose="020B0502040204020203" pitchFamily="34" charset="0"/>
                <a:cs typeface="+mn-cs"/>
              </a:rPr>
              <a:t>Protect your revenue </a:t>
            </a:r>
            <a:br>
              <a:rPr lang="en-US" sz="1960">
                <a:solidFill>
                  <a:srgbClr val="000000"/>
                </a:solidFill>
                <a:latin typeface="Segoe UI" panose="020B0502040204020203" pitchFamily="34" charset="0"/>
                <a:cs typeface="+mn-cs"/>
              </a:rPr>
            </a:br>
            <a:r>
              <a:rPr lang="en-US" sz="1960">
                <a:solidFill>
                  <a:srgbClr val="000000"/>
                </a:solidFill>
                <a:latin typeface="Segoe UI" panose="020B0502040204020203" pitchFamily="34" charset="0"/>
                <a:cs typeface="+mn-cs"/>
              </a:rPr>
              <a:t>and customers with</a:t>
            </a:r>
            <a:r>
              <a:rPr lang="en-US" sz="1960" b="1">
                <a:solidFill>
                  <a:srgbClr val="0078D4"/>
                </a:solidFill>
                <a:latin typeface="Segoe UI Semibold"/>
                <a:cs typeface="+mn-cs"/>
              </a:rPr>
              <a:t> </a:t>
            </a:r>
            <a:br>
              <a:rPr lang="en-US" sz="1960" b="1">
                <a:solidFill>
                  <a:srgbClr val="0078D4"/>
                </a:solidFill>
                <a:latin typeface="Segoe UI Semibold"/>
                <a:cs typeface="+mn-cs"/>
              </a:rPr>
            </a:br>
            <a:r>
              <a:rPr lang="en-US" sz="1960" b="1">
                <a:solidFill>
                  <a:srgbClr val="0078D4"/>
                </a:solidFill>
                <a:latin typeface="Segoe UI Semibold"/>
                <a:cs typeface="+mn-cs"/>
              </a:rPr>
              <a:t>fraud protection</a:t>
            </a:r>
            <a:r>
              <a:rPr lang="en-US" sz="1960">
                <a:solidFill>
                  <a:srgbClr val="000000"/>
                </a:solidFill>
                <a:latin typeface="Segoe UI" panose="020B0502040204020203" pitchFamily="34" charset="0"/>
                <a:cs typeface="+mn-cs"/>
              </a:rPr>
              <a:t>.</a:t>
            </a:r>
            <a:endParaRPr lang="en-US" sz="1960" b="1">
              <a:solidFill>
                <a:srgbClr val="0078D4"/>
              </a:solidFill>
              <a:latin typeface="Segoe UI Semibold"/>
              <a:cs typeface="+mn-cs"/>
            </a:endParaRPr>
          </a:p>
        </p:txBody>
      </p:sp>
      <p:grpSp>
        <p:nvGrpSpPr>
          <p:cNvPr id="17" name="Group 16">
            <a:extLst>
              <a:ext uri="{FF2B5EF4-FFF2-40B4-BE49-F238E27FC236}">
                <a16:creationId xmlns:a16="http://schemas.microsoft.com/office/drawing/2014/main" id="{859B4184-9BC9-4E4E-9EB5-E1DA794E51A1}"/>
              </a:ext>
              <a:ext uri="{C183D7F6-B498-43B3-948B-1728B52AA6E4}">
                <adec:decorative xmlns:adec="http://schemas.microsoft.com/office/drawing/2017/decorative" val="1"/>
              </a:ext>
            </a:extLst>
          </p:cNvPr>
          <p:cNvGrpSpPr/>
          <p:nvPr/>
        </p:nvGrpSpPr>
        <p:grpSpPr>
          <a:xfrm rot="5400000">
            <a:off x="8741935" y="1802215"/>
            <a:ext cx="476664" cy="475356"/>
            <a:chOff x="6432951" y="1655459"/>
            <a:chExt cx="598664" cy="597022"/>
          </a:xfrm>
        </p:grpSpPr>
        <p:sp>
          <p:nvSpPr>
            <p:cNvPr id="18" name="Oval 17">
              <a:extLst>
                <a:ext uri="{FF2B5EF4-FFF2-40B4-BE49-F238E27FC236}">
                  <a16:creationId xmlns:a16="http://schemas.microsoft.com/office/drawing/2014/main" id="{5B464C69-E924-4754-82BB-2511CFE03973}"/>
                </a:ext>
              </a:extLst>
            </p:cNvPr>
            <p:cNvSpPr>
              <a:spLocks noChangeArrowheads="1"/>
            </p:cNvSpPr>
            <p:nvPr/>
          </p:nvSpPr>
          <p:spPr bwMode="auto">
            <a:xfrm>
              <a:off x="6432951" y="1655459"/>
              <a:ext cx="598664" cy="597022"/>
            </a:xfrm>
            <a:prstGeom prst="ellipse">
              <a:avLst/>
            </a:prstGeom>
            <a:solidFill>
              <a:srgbClr val="FFB900"/>
            </a:solidFill>
            <a:ln>
              <a:noFill/>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a:ln>
                  <a:noFill/>
                </a:ln>
                <a:solidFill>
                  <a:sysClr val="windowText" lastClr="000000"/>
                </a:solidFill>
                <a:effectLst/>
                <a:uLnTx/>
                <a:uFillTx/>
                <a:latin typeface="Segoe UI Semibold" panose="020B0502040204020203" pitchFamily="34" charset="0"/>
                <a:ea typeface="+mn-ea"/>
                <a:cs typeface="Segoe UI Semibold" panose="020B0502040204020203" pitchFamily="34" charset="0"/>
              </a:endParaRPr>
            </a:p>
          </p:txBody>
        </p:sp>
        <p:sp>
          <p:nvSpPr>
            <p:cNvPr id="19" name="Graphic 4">
              <a:extLst>
                <a:ext uri="{FF2B5EF4-FFF2-40B4-BE49-F238E27FC236}">
                  <a16:creationId xmlns:a16="http://schemas.microsoft.com/office/drawing/2014/main" id="{030BEB08-2D77-4D3E-86A2-6951FFD20C05}"/>
                </a:ext>
              </a:extLst>
            </p:cNvPr>
            <p:cNvSpPr/>
            <p:nvPr/>
          </p:nvSpPr>
          <p:spPr>
            <a:xfrm>
              <a:off x="6648684" y="1797488"/>
              <a:ext cx="199562" cy="3252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84415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078AE65-8C45-0F42-960A-CF8BA0BA6A11}"/>
              </a:ext>
            </a:extLst>
          </p:cNvPr>
          <p:cNvSpPr>
            <a:spLocks noGrp="1"/>
          </p:cNvSpPr>
          <p:nvPr>
            <p:ph type="title"/>
          </p:nvPr>
        </p:nvSpPr>
        <p:spPr/>
        <p:txBody>
          <a:bodyPr/>
          <a:lstStyle/>
          <a:p>
            <a:r>
              <a:rPr lang="en-US"/>
              <a:t>Empowering </a:t>
            </a:r>
            <a:br>
              <a:rPr lang="en-US"/>
            </a:br>
            <a:r>
              <a:rPr lang="en-US"/>
              <a:t>frontline workers</a:t>
            </a:r>
          </a:p>
        </p:txBody>
      </p:sp>
      <p:sp>
        <p:nvSpPr>
          <p:cNvPr id="10" name="Rectangle 9">
            <a:extLst>
              <a:ext uri="{FF2B5EF4-FFF2-40B4-BE49-F238E27FC236}">
                <a16:creationId xmlns:a16="http://schemas.microsoft.com/office/drawing/2014/main" id="{2E99A27D-E8F4-5840-A8F0-A35F3851A056}"/>
              </a:ext>
              <a:ext uri="{C183D7F6-B498-43B3-948B-1728B52AA6E4}">
                <adec:decorative xmlns:adec="http://schemas.microsoft.com/office/drawing/2017/decorative" val="1"/>
              </a:ext>
            </a:extLst>
          </p:cNvPr>
          <p:cNvSpPr/>
          <p:nvPr/>
        </p:nvSpPr>
        <p:spPr bwMode="auto">
          <a:xfrm>
            <a:off x="0" y="5649686"/>
            <a:ext cx="12191999" cy="12083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FB7285B4-583F-4A4B-A9C3-32A0691D0241}"/>
              </a:ext>
            </a:extLst>
          </p:cNvPr>
          <p:cNvSpPr>
            <a:spLocks noGrp="1"/>
          </p:cNvSpPr>
          <p:nvPr>
            <p:ph type="body" sz="quarter" idx="10"/>
          </p:nvPr>
        </p:nvSpPr>
        <p:spPr>
          <a:xfrm>
            <a:off x="619648" y="1533552"/>
            <a:ext cx="4916994" cy="615553"/>
          </a:xfrm>
        </p:spPr>
        <p:txBody>
          <a:bodyPr vert="horz" wrap="square" lIns="0" tIns="0" rIns="0" bIns="0" rtlCol="0" anchor="t">
            <a:spAutoFit/>
          </a:bodyPr>
          <a:lstStyle/>
          <a:p>
            <a:r>
              <a:rPr lang="en-US"/>
              <a:t>Deliver frontline solutions with modern identity and endpoint management</a:t>
            </a:r>
          </a:p>
        </p:txBody>
      </p:sp>
      <p:sp>
        <p:nvSpPr>
          <p:cNvPr id="14" name="TextBox 13">
            <a:extLst>
              <a:ext uri="{FF2B5EF4-FFF2-40B4-BE49-F238E27FC236}">
                <a16:creationId xmlns:a16="http://schemas.microsoft.com/office/drawing/2014/main" id="{6C95BD3F-1D97-5143-AEF2-85606B3B6487}"/>
              </a:ext>
            </a:extLst>
          </p:cNvPr>
          <p:cNvSpPr txBox="1"/>
          <p:nvPr/>
        </p:nvSpPr>
        <p:spPr>
          <a:xfrm>
            <a:off x="608360" y="2658822"/>
            <a:ext cx="4298529" cy="2451953"/>
          </a:xfrm>
          <a:prstGeom prst="rect">
            <a:avLst/>
          </a:prstGeom>
          <a:noFill/>
        </p:spPr>
        <p:txBody>
          <a:bodyPr wrap="square" lIns="0" tIns="0" rIns="0" bIns="0" rtlCol="0" anchor="t">
            <a:spAutoFit/>
          </a:bodyPr>
          <a:lstStyle>
            <a:defPPr>
              <a:defRPr lang="en-US"/>
            </a:defPPr>
            <a:lvl1pPr defTabSz="932742">
              <a:lnSpc>
                <a:spcPct val="90000"/>
              </a:lnSpc>
              <a:spcAft>
                <a:spcPts val="600"/>
              </a:spcAft>
              <a:buSzPct val="90000"/>
              <a:defRPr sz="2000" spc="0" baseline="0">
                <a:cs typeface="Segoe UI" panose="020B0502040204020203" pitchFamily="34" charset="0"/>
              </a:defRPr>
            </a:lvl1pPr>
          </a:lstStyle>
          <a:p>
            <a:pPr defTabSz="895919" fontAlgn="base">
              <a:lnSpc>
                <a:spcPct val="100000"/>
              </a:lnSpc>
              <a:spcAft>
                <a:spcPts val="2000"/>
              </a:spcAft>
              <a:buSzTx/>
              <a:defRPr/>
            </a:pPr>
            <a:r>
              <a:rPr lang="en-US" sz="1800" kern="0">
                <a:cs typeface="+mn-cs"/>
              </a:rPr>
              <a:t>Streamline frontline worker access with SMS sign-in.</a:t>
            </a:r>
          </a:p>
          <a:p>
            <a:pPr defTabSz="895919" fontAlgn="base">
              <a:lnSpc>
                <a:spcPct val="100000"/>
              </a:lnSpc>
              <a:spcAft>
                <a:spcPts val="2000"/>
              </a:spcAft>
              <a:buSzTx/>
              <a:defRPr/>
            </a:pPr>
            <a:r>
              <a:rPr lang="en-US" sz="1800" kern="0">
                <a:cs typeface="+mn-cs"/>
              </a:rPr>
              <a:t>Provision devices at scale and protect devices used by multiple employees with Shared Device Mode.</a:t>
            </a:r>
            <a:endParaRPr lang="en-US" sz="1800" kern="0">
              <a:cs typeface="Segoe UI"/>
            </a:endParaRPr>
          </a:p>
          <a:p>
            <a:pPr defTabSz="895919" fontAlgn="base">
              <a:lnSpc>
                <a:spcPct val="100000"/>
              </a:lnSpc>
              <a:spcAft>
                <a:spcPts val="2000"/>
              </a:spcAft>
              <a:buSzTx/>
              <a:defRPr/>
            </a:pPr>
            <a:r>
              <a:rPr lang="en-US" sz="1800" kern="0">
                <a:cs typeface="+mn-cs"/>
              </a:rPr>
              <a:t>Delegate user management to frontline managers with the My Staff portal.</a:t>
            </a:r>
            <a:endParaRPr lang="en-US" sz="1800" kern="0">
              <a:cs typeface="Segoe UI"/>
            </a:endParaRPr>
          </a:p>
        </p:txBody>
      </p:sp>
      <p:pic>
        <p:nvPicPr>
          <p:cNvPr id="21" name="Picture 20" descr="Screenshot of the Sign in step of the Shared Device Mode in Microsoft Teams.">
            <a:extLst>
              <a:ext uri="{FF2B5EF4-FFF2-40B4-BE49-F238E27FC236}">
                <a16:creationId xmlns:a16="http://schemas.microsoft.com/office/drawing/2014/main" id="{991D6CCD-0020-6D49-BF60-C805311422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0073" y="1056802"/>
            <a:ext cx="2665298" cy="5479011"/>
          </a:xfrm>
          <a:prstGeom prst="rect">
            <a:avLst/>
          </a:prstGeom>
        </p:spPr>
      </p:pic>
      <p:grpSp>
        <p:nvGrpSpPr>
          <p:cNvPr id="7" name="Group 6" descr="Screenshot of a staff details on the Shared Device Mode in Microsoft Teams.">
            <a:extLst>
              <a:ext uri="{FF2B5EF4-FFF2-40B4-BE49-F238E27FC236}">
                <a16:creationId xmlns:a16="http://schemas.microsoft.com/office/drawing/2014/main" id="{63AF9A89-14A3-4F70-963D-1A44B6D9A8A7}"/>
              </a:ext>
            </a:extLst>
          </p:cNvPr>
          <p:cNvGrpSpPr/>
          <p:nvPr/>
        </p:nvGrpSpPr>
        <p:grpSpPr>
          <a:xfrm>
            <a:off x="8681461" y="679179"/>
            <a:ext cx="4037199" cy="5819279"/>
            <a:chOff x="8681461" y="679179"/>
            <a:chExt cx="4037199" cy="5819279"/>
          </a:xfrm>
        </p:grpSpPr>
        <p:pic>
          <p:nvPicPr>
            <p:cNvPr id="20" name="Picture 19" descr="Graphical user interface, text, application&#10;&#10;Description automatically generated">
              <a:extLst>
                <a:ext uri="{FF2B5EF4-FFF2-40B4-BE49-F238E27FC236}">
                  <a16:creationId xmlns:a16="http://schemas.microsoft.com/office/drawing/2014/main" id="{7D5D0ECE-171F-AF44-AC7E-5F84FB543FEE}"/>
                </a:ext>
              </a:extLst>
            </p:cNvPr>
            <p:cNvPicPr>
              <a:picLocks noChangeAspect="1"/>
            </p:cNvPicPr>
            <p:nvPr/>
          </p:nvPicPr>
          <p:blipFill rotWithShape="1">
            <a:blip r:embed="rId4">
              <a:extLst>
                <a:ext uri="{28A0092B-C50C-407E-A947-70E740481C1C}">
                  <a14:useLocalDpi xmlns:a14="http://schemas.microsoft.com/office/drawing/2010/main" val="0"/>
                </a:ext>
              </a:extLst>
            </a:blip>
            <a:srcRect l="-22102" t="-6211" r="-29411"/>
            <a:stretch/>
          </p:blipFill>
          <p:spPr>
            <a:xfrm>
              <a:off x="8681461" y="679179"/>
              <a:ext cx="4037199" cy="581927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4D0002FE-61E8-4257-83C1-E84916F15BCA}"/>
                </a:ext>
              </a:extLst>
            </p:cNvPr>
            <p:cNvPicPr>
              <a:picLocks noChangeAspect="1"/>
            </p:cNvPicPr>
            <p:nvPr/>
          </p:nvPicPr>
          <p:blipFill>
            <a:blip r:embed="rId5"/>
            <a:stretch>
              <a:fillRect/>
            </a:stretch>
          </p:blipFill>
          <p:spPr>
            <a:xfrm>
              <a:off x="9446202" y="1540670"/>
              <a:ext cx="2310533" cy="4018410"/>
            </a:xfrm>
            <a:prstGeom prst="rect">
              <a:avLst/>
            </a:prstGeom>
          </p:spPr>
        </p:pic>
      </p:grpSp>
    </p:spTree>
    <p:extLst>
      <p:ext uri="{BB962C8B-B14F-4D97-AF65-F5344CB8AC3E}">
        <p14:creationId xmlns:p14="http://schemas.microsoft.com/office/powerpoint/2010/main" val="353297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6" name="!!Security green">
            <a:extLst>
              <a:ext uri="{FF2B5EF4-FFF2-40B4-BE49-F238E27FC236}">
                <a16:creationId xmlns:a16="http://schemas.microsoft.com/office/drawing/2014/main" id="{09F60887-E813-4984-B68A-FC3E5AA052C5}"/>
              </a:ext>
            </a:extLst>
          </p:cNvPr>
          <p:cNvSpPr/>
          <p:nvPr/>
        </p:nvSpPr>
        <p:spPr bwMode="auto">
          <a:xfrm>
            <a:off x="6094856" y="2957252"/>
            <a:ext cx="1976606" cy="1976606"/>
          </a:xfrm>
          <a:prstGeom prst="ellipse">
            <a:avLst/>
          </a:prstGeom>
          <a:solidFill>
            <a:srgbClr val="107C1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EBA689F3-DDDD-4113-9676-42A6DB2D1ADE}"/>
              </a:ext>
            </a:extLst>
          </p:cNvPr>
          <p:cNvSpPr/>
          <p:nvPr/>
        </p:nvSpPr>
        <p:spPr bwMode="auto">
          <a:xfrm>
            <a:off x="4908628" y="1771326"/>
            <a:ext cx="4336280" cy="4336280"/>
          </a:xfrm>
          <a:prstGeom prst="ellipse">
            <a:avLst/>
          </a:prstGeom>
          <a:noFill/>
          <a:ln w="838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Security Shifts to Continuous Improvement</a:t>
            </a:r>
            <a:endParaRPr lang="gsw-CH"/>
          </a:p>
        </p:txBody>
      </p:sp>
      <p:cxnSp>
        <p:nvCxnSpPr>
          <p:cNvPr id="8" name="Straight Connector 7">
            <a:extLst>
              <a:ext uri="{FF2B5EF4-FFF2-40B4-BE49-F238E27FC236}">
                <a16:creationId xmlns:a16="http://schemas.microsoft.com/office/drawing/2014/main" id="{FA83B2FF-0BAD-4144-AEB5-5BA8EEE5A57A}"/>
              </a:ext>
            </a:extLst>
          </p:cNvPr>
          <p:cNvCxnSpPr>
            <a:stCxn id="29" idx="0"/>
          </p:cNvCxnSpPr>
          <p:nvPr/>
        </p:nvCxnSpPr>
        <p:spPr>
          <a:xfrm flipH="1">
            <a:off x="663677" y="1771326"/>
            <a:ext cx="6413091" cy="0"/>
          </a:xfrm>
          <a:prstGeom prst="line">
            <a:avLst/>
          </a:prstGeom>
          <a:ln w="838835">
            <a:solidFill>
              <a:srgbClr val="FFF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Security green OLD">
            <a:extLst>
              <a:ext uri="{FF2B5EF4-FFF2-40B4-BE49-F238E27FC236}">
                <a16:creationId xmlns:a16="http://schemas.microsoft.com/office/drawing/2014/main" id="{4556DE98-4BA6-406E-82B3-ED0C715726C5}"/>
              </a:ext>
            </a:extLst>
          </p:cNvPr>
          <p:cNvSpPr/>
          <p:nvPr/>
        </p:nvSpPr>
        <p:spPr bwMode="auto">
          <a:xfrm>
            <a:off x="4908628" y="1771325"/>
            <a:ext cx="4336280" cy="4336280"/>
          </a:xfrm>
          <a:prstGeom prst="ellipse">
            <a:avLst/>
          </a:prstGeom>
          <a:noFill/>
          <a:ln w="6604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C8556878-7A6F-4CB9-980C-BB5ED0B98AA1}"/>
              </a:ext>
            </a:extLst>
          </p:cNvPr>
          <p:cNvCxnSpPr>
            <a:cxnSpLocks/>
            <a:stCxn id="12" idx="0"/>
          </p:cNvCxnSpPr>
          <p:nvPr/>
        </p:nvCxnSpPr>
        <p:spPr>
          <a:xfrm flipH="1">
            <a:off x="771525" y="1771325"/>
            <a:ext cx="6305243" cy="0"/>
          </a:xfrm>
          <a:prstGeom prst="line">
            <a:avLst/>
          </a:prstGeom>
          <a:ln w="6604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Security Circle">
            <a:extLst>
              <a:ext uri="{FF2B5EF4-FFF2-40B4-BE49-F238E27FC236}">
                <a16:creationId xmlns:a16="http://schemas.microsoft.com/office/drawing/2014/main" id="{584AB1AD-1162-49EF-A065-5454743A7FE1}"/>
              </a:ext>
            </a:extLst>
          </p:cNvPr>
          <p:cNvSpPr/>
          <p:nvPr/>
        </p:nvSpPr>
        <p:spPr bwMode="auto">
          <a:xfrm>
            <a:off x="4910400" y="1771200"/>
            <a:ext cx="4336280" cy="433628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cxnSp>
        <p:nvCxnSpPr>
          <p:cNvPr id="5" name="Straight Arrow Connector 4">
            <a:extLst>
              <a:ext uri="{FF2B5EF4-FFF2-40B4-BE49-F238E27FC236}">
                <a16:creationId xmlns:a16="http://schemas.microsoft.com/office/drawing/2014/main" id="{324010F1-B84C-44B1-B001-DAC97BFA1AB7}"/>
              </a:ext>
            </a:extLst>
          </p:cNvPr>
          <p:cNvCxnSpPr>
            <a:cxnSpLocks/>
          </p:cNvCxnSpPr>
          <p:nvPr/>
        </p:nvCxnSpPr>
        <p:spPr>
          <a:xfrm>
            <a:off x="1021080" y="1771200"/>
            <a:ext cx="6055688" cy="0"/>
          </a:xfrm>
          <a:prstGeom prst="straightConnector1">
            <a:avLst/>
          </a:prstGeom>
          <a:ln w="44450" cap="rnd">
            <a:solidFill>
              <a:schemeClr val="bg1"/>
            </a:solidFill>
            <a:prstDash val="sysDot"/>
            <a:headEnd type="none" w="lg" len="med"/>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F47981-27E7-4D0C-B83B-E0B26DE5B04B}"/>
              </a:ext>
            </a:extLst>
          </p:cNvPr>
          <p:cNvSpPr txBox="1"/>
          <p:nvPr/>
        </p:nvSpPr>
        <p:spPr>
          <a:xfrm>
            <a:off x="1021080" y="1409959"/>
            <a:ext cx="1544590" cy="353943"/>
          </a:xfrm>
          <a:prstGeom prst="rect">
            <a:avLst/>
          </a:prstGeom>
          <a:noFill/>
        </p:spPr>
        <p:txBody>
          <a:bodyPr wrap="none" lIns="0" tIns="0" rIns="0" bIns="0" rtlCol="0">
            <a:spAutoFit/>
          </a:bodyPr>
          <a:lstStyle/>
          <a:p>
            <a:pPr algn="l"/>
            <a:r>
              <a:rPr lang="en-US" sz="2300" dirty="0">
                <a:solidFill>
                  <a:schemeClr val="bg1"/>
                </a:solidFill>
              </a:rPr>
              <a:t>Governance</a:t>
            </a:r>
            <a:endParaRPr lang="gsw-CH" sz="2300" dirty="0">
              <a:solidFill>
                <a:schemeClr val="bg1"/>
              </a:solidFill>
            </a:endParaRPr>
          </a:p>
        </p:txBody>
      </p:sp>
      <p:sp>
        <p:nvSpPr>
          <p:cNvPr id="10" name="TextBox 9">
            <a:extLst>
              <a:ext uri="{FF2B5EF4-FFF2-40B4-BE49-F238E27FC236}">
                <a16:creationId xmlns:a16="http://schemas.microsoft.com/office/drawing/2014/main" id="{858D2150-4FB4-467B-B4AC-78BAF8E0F8F4}"/>
              </a:ext>
            </a:extLst>
          </p:cNvPr>
          <p:cNvSpPr txBox="1"/>
          <p:nvPr/>
        </p:nvSpPr>
        <p:spPr>
          <a:xfrm>
            <a:off x="1021080" y="1832482"/>
            <a:ext cx="2639953" cy="215444"/>
          </a:xfrm>
          <a:prstGeom prst="rect">
            <a:avLst/>
          </a:prstGeom>
          <a:noFill/>
        </p:spPr>
        <p:txBody>
          <a:bodyPr wrap="none" lIns="0" tIns="0" rIns="0" bIns="0" rtlCol="0">
            <a:spAutoFit/>
          </a:bodyPr>
          <a:lstStyle/>
          <a:p>
            <a:pPr algn="l"/>
            <a:r>
              <a:rPr lang="en-US" sz="1400">
                <a:solidFill>
                  <a:schemeClr val="bg1"/>
                </a:solidFill>
              </a:rPr>
              <a:t>Driving Continuous Improvement</a:t>
            </a:r>
            <a:endParaRPr lang="gsw-CH" sz="1400" err="1">
              <a:solidFill>
                <a:schemeClr val="bg1"/>
              </a:solidFill>
            </a:endParaRPr>
          </a:p>
        </p:txBody>
      </p:sp>
      <p:sp>
        <p:nvSpPr>
          <p:cNvPr id="34" name="Oval 33">
            <a:extLst>
              <a:ext uri="{FF2B5EF4-FFF2-40B4-BE49-F238E27FC236}">
                <a16:creationId xmlns:a16="http://schemas.microsoft.com/office/drawing/2014/main" id="{2B3269BD-A8CC-4357-A1FE-B0098F4A1247}"/>
              </a:ext>
            </a:extLst>
          </p:cNvPr>
          <p:cNvSpPr/>
          <p:nvPr/>
        </p:nvSpPr>
        <p:spPr bwMode="auto">
          <a:xfrm>
            <a:off x="5673562" y="2537992"/>
            <a:ext cx="2807531" cy="2807529"/>
          </a:xfrm>
          <a:prstGeom prst="ellipse">
            <a:avLst/>
          </a:prstGeom>
          <a:noFill/>
          <a:ln w="838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Arc 34">
            <a:extLst>
              <a:ext uri="{FF2B5EF4-FFF2-40B4-BE49-F238E27FC236}">
                <a16:creationId xmlns:a16="http://schemas.microsoft.com/office/drawing/2014/main" id="{2BC6AE3D-7ACA-4240-B340-1041C61C48C4}"/>
              </a:ext>
            </a:extLst>
          </p:cNvPr>
          <p:cNvSpPr/>
          <p:nvPr/>
        </p:nvSpPr>
        <p:spPr>
          <a:xfrm>
            <a:off x="5678056" y="2533248"/>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Oval 36">
            <a:extLst>
              <a:ext uri="{FF2B5EF4-FFF2-40B4-BE49-F238E27FC236}">
                <a16:creationId xmlns:a16="http://schemas.microsoft.com/office/drawing/2014/main" id="{60F591B9-73B2-470D-B745-DD1D9C17B171}"/>
              </a:ext>
            </a:extLst>
          </p:cNvPr>
          <p:cNvSpPr/>
          <p:nvPr/>
        </p:nvSpPr>
        <p:spPr bwMode="auto">
          <a:xfrm>
            <a:off x="5460067" y="4241145"/>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Arc 38">
            <a:extLst>
              <a:ext uri="{FF2B5EF4-FFF2-40B4-BE49-F238E27FC236}">
                <a16:creationId xmlns:a16="http://schemas.microsoft.com/office/drawing/2014/main" id="{96887A97-C4BC-4EE2-8FF5-49D9F85209B3}"/>
              </a:ext>
            </a:extLst>
          </p:cNvPr>
          <p:cNvSpPr/>
          <p:nvPr/>
        </p:nvSpPr>
        <p:spPr>
          <a:xfrm>
            <a:off x="5677382" y="2532544"/>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Oval 40">
            <a:extLst>
              <a:ext uri="{FF2B5EF4-FFF2-40B4-BE49-F238E27FC236}">
                <a16:creationId xmlns:a16="http://schemas.microsoft.com/office/drawing/2014/main" id="{2E24A6BD-3694-44B0-BFEF-5F0F35D7AC02}"/>
              </a:ext>
            </a:extLst>
          </p:cNvPr>
          <p:cNvSpPr/>
          <p:nvPr/>
        </p:nvSpPr>
        <p:spPr bwMode="auto">
          <a:xfrm>
            <a:off x="7908924" y="4165901"/>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Security Arc">
            <a:extLst>
              <a:ext uri="{FF2B5EF4-FFF2-40B4-BE49-F238E27FC236}">
                <a16:creationId xmlns:a16="http://schemas.microsoft.com/office/drawing/2014/main" id="{8650837A-787E-497D-9EB6-EDFDBA052564}"/>
              </a:ext>
            </a:extLst>
          </p:cNvPr>
          <p:cNvSpPr/>
          <p:nvPr/>
        </p:nvSpPr>
        <p:spPr>
          <a:xfrm>
            <a:off x="5678056" y="2533248"/>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6" name="!!Business Text">
            <a:extLst>
              <a:ext uri="{FF2B5EF4-FFF2-40B4-BE49-F238E27FC236}">
                <a16:creationId xmlns:a16="http://schemas.microsoft.com/office/drawing/2014/main" id="{23DA8D6D-FAAB-4355-A656-E0458BC58CA2}"/>
              </a:ext>
            </a:extLst>
          </p:cNvPr>
          <p:cNvSpPr txBox="1"/>
          <p:nvPr/>
        </p:nvSpPr>
        <p:spPr>
          <a:xfrm rot="18266492">
            <a:off x="5559106" y="3090042"/>
            <a:ext cx="1670874" cy="725371"/>
          </a:xfrm>
          <a:prstGeom prst="rect">
            <a:avLst/>
          </a:prstGeom>
          <a:noFill/>
        </p:spPr>
        <p:txBody>
          <a:bodyPr wrap="none" lIns="0" tIns="0" rIns="0" bIns="0" rtlCol="0">
            <a:prstTxWarp prst="textArchUp">
              <a:avLst>
                <a:gd name="adj" fmla="val 11369256"/>
              </a:avLst>
            </a:prstTxWarp>
            <a:spAutoFit/>
          </a:bodyPr>
          <a:lstStyle/>
          <a:p>
            <a:pPr algn="ctr"/>
            <a:r>
              <a:rPr lang="en-US" sz="2300">
                <a:solidFill>
                  <a:schemeClr val="bg1"/>
                </a:solidFill>
                <a:latin typeface="+mj-lt"/>
              </a:rPr>
              <a:t>Access Control</a:t>
            </a:r>
          </a:p>
          <a:p>
            <a:pPr algn="ctr"/>
            <a:r>
              <a:rPr lang="en-US" sz="1400">
                <a:solidFill>
                  <a:schemeClr val="bg1"/>
                </a:solidFill>
                <a:latin typeface="+mj-lt"/>
              </a:rPr>
              <a:t>Zero Trust</a:t>
            </a:r>
            <a:endParaRPr lang="gsw-CH" sz="1400" err="1">
              <a:solidFill>
                <a:schemeClr val="bg1"/>
              </a:solidFill>
              <a:latin typeface="+mj-lt"/>
            </a:endParaRPr>
          </a:p>
        </p:txBody>
      </p:sp>
      <p:sp>
        <p:nvSpPr>
          <p:cNvPr id="47" name="!!Sec Text">
            <a:extLst>
              <a:ext uri="{FF2B5EF4-FFF2-40B4-BE49-F238E27FC236}">
                <a16:creationId xmlns:a16="http://schemas.microsoft.com/office/drawing/2014/main" id="{E7F83A23-064A-4137-A076-7B92E9C828EF}"/>
              </a:ext>
            </a:extLst>
          </p:cNvPr>
          <p:cNvSpPr txBox="1"/>
          <p:nvPr/>
        </p:nvSpPr>
        <p:spPr>
          <a:xfrm rot="3642104">
            <a:off x="6952187" y="3043445"/>
            <a:ext cx="1724640" cy="893798"/>
          </a:xfrm>
          <a:prstGeom prst="rect">
            <a:avLst/>
          </a:prstGeom>
          <a:noFill/>
        </p:spPr>
        <p:txBody>
          <a:bodyPr wrap="none" lIns="0" tIns="0" rIns="0" bIns="0" rtlCol="0">
            <a:prstTxWarp prst="textArchUp">
              <a:avLst/>
            </a:prstTxWarp>
            <a:spAutoFit/>
          </a:bodyPr>
          <a:lstStyle/>
          <a:p>
            <a:pPr algn="ctr"/>
            <a:r>
              <a:rPr lang="en-US" sz="2300" dirty="0">
                <a:solidFill>
                  <a:schemeClr val="bg1"/>
                </a:solidFill>
                <a:latin typeface="+mj-lt"/>
              </a:rPr>
              <a:t>Innovation Security</a:t>
            </a:r>
          </a:p>
          <a:p>
            <a:pPr algn="ctr"/>
            <a:r>
              <a:rPr lang="en-US" sz="1400" dirty="0" err="1">
                <a:solidFill>
                  <a:schemeClr val="bg1"/>
                </a:solidFill>
                <a:latin typeface="+mj-lt"/>
              </a:rPr>
              <a:t>SecDevOps</a:t>
            </a:r>
            <a:endParaRPr lang="gsw-CH" sz="1400" dirty="0">
              <a:solidFill>
                <a:schemeClr val="bg1"/>
              </a:solidFill>
              <a:latin typeface="+mj-lt"/>
            </a:endParaRPr>
          </a:p>
        </p:txBody>
      </p:sp>
      <p:sp>
        <p:nvSpPr>
          <p:cNvPr id="48" name="!!Tech Text">
            <a:extLst>
              <a:ext uri="{FF2B5EF4-FFF2-40B4-BE49-F238E27FC236}">
                <a16:creationId xmlns:a16="http://schemas.microsoft.com/office/drawing/2014/main" id="{A40F9D04-3F0F-4281-BAF5-1E91C0B076CC}"/>
              </a:ext>
            </a:extLst>
          </p:cNvPr>
          <p:cNvSpPr txBox="1"/>
          <p:nvPr/>
        </p:nvSpPr>
        <p:spPr>
          <a:xfrm>
            <a:off x="6150506" y="4629865"/>
            <a:ext cx="1830685" cy="711482"/>
          </a:xfrm>
          <a:prstGeom prst="rect">
            <a:avLst/>
          </a:prstGeom>
          <a:noFill/>
        </p:spPr>
        <p:txBody>
          <a:bodyPr wrap="none" lIns="0" tIns="0" rIns="0" bIns="0" rtlCol="0">
            <a:prstTxWarp prst="textArchDown">
              <a:avLst>
                <a:gd name="adj" fmla="val 14127"/>
              </a:avLst>
            </a:prstTxWarp>
            <a:spAutoFit/>
          </a:bodyPr>
          <a:lstStyle/>
          <a:p>
            <a:pPr algn="ctr"/>
            <a:r>
              <a:rPr lang="en-US" sz="2300">
                <a:latin typeface="+mj-lt"/>
              </a:rPr>
              <a:t>Security Operations</a:t>
            </a:r>
            <a:endParaRPr lang="gsw-CH" sz="2300" err="1">
              <a:latin typeface="+mj-lt"/>
            </a:endParaRPr>
          </a:p>
        </p:txBody>
      </p:sp>
      <p:sp>
        <p:nvSpPr>
          <p:cNvPr id="50" name="TextBox 49">
            <a:extLst>
              <a:ext uri="{FF2B5EF4-FFF2-40B4-BE49-F238E27FC236}">
                <a16:creationId xmlns:a16="http://schemas.microsoft.com/office/drawing/2014/main" id="{1224E0F3-8837-43DD-BCAC-15C61BD87F21}"/>
              </a:ext>
            </a:extLst>
          </p:cNvPr>
          <p:cNvSpPr txBox="1"/>
          <p:nvPr/>
        </p:nvSpPr>
        <p:spPr>
          <a:xfrm>
            <a:off x="6383213" y="3258327"/>
            <a:ext cx="1387111" cy="707886"/>
          </a:xfrm>
          <a:prstGeom prst="rect">
            <a:avLst/>
          </a:prstGeom>
          <a:noFill/>
        </p:spPr>
        <p:txBody>
          <a:bodyPr wrap="none" lIns="0" tIns="0" rIns="0" bIns="0" rtlCol="0">
            <a:spAutoFit/>
          </a:bodyPr>
          <a:lstStyle/>
          <a:p>
            <a:pPr algn="ctr"/>
            <a:r>
              <a:rPr lang="en-US" sz="2300" dirty="0">
                <a:latin typeface="+mj-lt"/>
              </a:rPr>
              <a:t>Asset </a:t>
            </a:r>
          </a:p>
          <a:p>
            <a:pPr algn="ctr"/>
            <a:r>
              <a:rPr lang="en-US" sz="2300" dirty="0">
                <a:latin typeface="+mj-lt"/>
              </a:rPr>
              <a:t>Protection</a:t>
            </a:r>
            <a:endParaRPr lang="gsw-CH" sz="2300" dirty="0">
              <a:latin typeface="+mj-lt"/>
            </a:endParaRPr>
          </a:p>
        </p:txBody>
      </p:sp>
      <p:sp>
        <p:nvSpPr>
          <p:cNvPr id="54" name="Database_EFC7" title="Icon of a cylinder">
            <a:extLst>
              <a:ext uri="{FF2B5EF4-FFF2-40B4-BE49-F238E27FC236}">
                <a16:creationId xmlns:a16="http://schemas.microsoft.com/office/drawing/2014/main" id="{80A15F05-D01E-454C-91E8-0752E9481118}"/>
              </a:ext>
            </a:extLst>
          </p:cNvPr>
          <p:cNvSpPr>
            <a:spLocks noChangeAspect="1" noEditPoints="1"/>
          </p:cNvSpPr>
          <p:nvPr/>
        </p:nvSpPr>
        <p:spPr bwMode="auto">
          <a:xfrm>
            <a:off x="6469702" y="4067698"/>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n>
                <a:solidFill>
                  <a:schemeClr val="tx1"/>
                </a:solidFill>
              </a:ln>
            </a:endParaRPr>
          </a:p>
        </p:txBody>
      </p:sp>
      <p:sp>
        <p:nvSpPr>
          <p:cNvPr id="56" name="Manufacturing_E99C" title="Icon of a robotic arm">
            <a:extLst>
              <a:ext uri="{FF2B5EF4-FFF2-40B4-BE49-F238E27FC236}">
                <a16:creationId xmlns:a16="http://schemas.microsoft.com/office/drawing/2014/main" id="{555A64FB-EC40-4E45-94EF-35DDA6F48923}"/>
              </a:ext>
            </a:extLst>
          </p:cNvPr>
          <p:cNvSpPr>
            <a:spLocks noChangeAspect="1" noEditPoints="1"/>
          </p:cNvSpPr>
          <p:nvPr/>
        </p:nvSpPr>
        <p:spPr bwMode="auto">
          <a:xfrm>
            <a:off x="7253627" y="4094136"/>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32F1FE27-0AFF-4B52-B3D5-D163D347D6D5}"/>
              </a:ext>
            </a:extLst>
          </p:cNvPr>
          <p:cNvSpPr txBox="1"/>
          <p:nvPr/>
        </p:nvSpPr>
        <p:spPr>
          <a:xfrm>
            <a:off x="1034302" y="3097496"/>
            <a:ext cx="1766509" cy="353943"/>
          </a:xfrm>
          <a:prstGeom prst="rect">
            <a:avLst/>
          </a:prstGeom>
          <a:noFill/>
        </p:spPr>
        <p:txBody>
          <a:bodyPr wrap="none" lIns="0" tIns="0" rIns="0" bIns="0" rtlCol="0">
            <a:spAutoFit/>
          </a:bodyPr>
          <a:lstStyle/>
          <a:p>
            <a:pPr algn="l"/>
            <a:r>
              <a:rPr lang="en-US" sz="2300"/>
              <a:t>Access Assets</a:t>
            </a:r>
            <a:endParaRPr lang="gsw-CH" sz="2300" err="1"/>
          </a:p>
        </p:txBody>
      </p:sp>
      <p:sp>
        <p:nvSpPr>
          <p:cNvPr id="17" name="TextBox 16">
            <a:extLst>
              <a:ext uri="{FF2B5EF4-FFF2-40B4-BE49-F238E27FC236}">
                <a16:creationId xmlns:a16="http://schemas.microsoft.com/office/drawing/2014/main" id="{870E3DD3-22B0-4912-9999-C4C600EFB656}"/>
              </a:ext>
            </a:extLst>
          </p:cNvPr>
          <p:cNvSpPr txBox="1"/>
          <p:nvPr/>
        </p:nvSpPr>
        <p:spPr>
          <a:xfrm>
            <a:off x="9782782" y="2721114"/>
            <a:ext cx="1834220" cy="707886"/>
          </a:xfrm>
          <a:prstGeom prst="rect">
            <a:avLst/>
          </a:prstGeom>
          <a:noFill/>
        </p:spPr>
        <p:txBody>
          <a:bodyPr wrap="none" lIns="0" tIns="0" rIns="0" bIns="0" rtlCol="0">
            <a:spAutoFit/>
          </a:bodyPr>
          <a:lstStyle/>
          <a:p>
            <a:pPr algn="l"/>
            <a:r>
              <a:rPr lang="en-US" sz="2300"/>
              <a:t>Innovate with </a:t>
            </a:r>
          </a:p>
          <a:p>
            <a:pPr algn="l"/>
            <a:r>
              <a:rPr lang="en-US" sz="2300"/>
              <a:t>Assets</a:t>
            </a:r>
            <a:endParaRPr lang="gsw-CH" sz="2300" err="1"/>
          </a:p>
        </p:txBody>
      </p:sp>
      <p:sp>
        <p:nvSpPr>
          <p:cNvPr id="53" name="TextBox 52">
            <a:extLst>
              <a:ext uri="{FF2B5EF4-FFF2-40B4-BE49-F238E27FC236}">
                <a16:creationId xmlns:a16="http://schemas.microsoft.com/office/drawing/2014/main" id="{461AB728-0CDA-40F0-B8C7-C8917752C793}"/>
              </a:ext>
            </a:extLst>
          </p:cNvPr>
          <p:cNvSpPr txBox="1"/>
          <p:nvPr/>
        </p:nvSpPr>
        <p:spPr>
          <a:xfrm rot="3698835">
            <a:off x="7529134" y="2542993"/>
            <a:ext cx="2209472" cy="1108378"/>
          </a:xfrm>
          <a:prstGeom prst="rect">
            <a:avLst/>
          </a:prstGeom>
          <a:noFill/>
        </p:spPr>
        <p:txBody>
          <a:bodyPr wrap="square">
            <a:prstTxWarp prst="textArchUp">
              <a:avLst/>
            </a:prstTxWarp>
            <a:spAutoFit/>
          </a:bodyPr>
          <a:lstStyle/>
          <a:p>
            <a:pPr algn="ctr"/>
            <a:r>
              <a:rPr lang="en-US" sz="2300" dirty="0">
                <a:solidFill>
                  <a:schemeClr val="bg1"/>
                </a:solidFill>
              </a:rPr>
              <a:t>Architecture</a:t>
            </a:r>
            <a:endParaRPr lang="gsw-CH" sz="2300" dirty="0"/>
          </a:p>
        </p:txBody>
      </p:sp>
      <p:sp>
        <p:nvSpPr>
          <p:cNvPr id="20" name="TextBox 19">
            <a:extLst>
              <a:ext uri="{FF2B5EF4-FFF2-40B4-BE49-F238E27FC236}">
                <a16:creationId xmlns:a16="http://schemas.microsoft.com/office/drawing/2014/main" id="{CE881BDE-A828-4766-978E-47E71B70A886}"/>
              </a:ext>
            </a:extLst>
          </p:cNvPr>
          <p:cNvSpPr txBox="1"/>
          <p:nvPr/>
        </p:nvSpPr>
        <p:spPr>
          <a:xfrm>
            <a:off x="5626100" y="4892054"/>
            <a:ext cx="2905198" cy="1428105"/>
          </a:xfrm>
          <a:prstGeom prst="rect">
            <a:avLst/>
          </a:prstGeom>
          <a:noFill/>
        </p:spPr>
        <p:txBody>
          <a:bodyPr wrap="square">
            <a:prstTxWarp prst="textArchDown">
              <a:avLst/>
            </a:prstTxWarp>
            <a:spAutoFit/>
          </a:bodyPr>
          <a:lstStyle/>
          <a:p>
            <a:pPr algn="ctr"/>
            <a:r>
              <a:rPr lang="en-US" sz="2300">
                <a:solidFill>
                  <a:schemeClr val="bg1"/>
                </a:solidFill>
              </a:rPr>
              <a:t>Policies and Standards</a:t>
            </a:r>
            <a:endParaRPr lang="gsw-CH" sz="2300"/>
          </a:p>
        </p:txBody>
      </p:sp>
      <p:sp>
        <p:nvSpPr>
          <p:cNvPr id="21" name="TextBox 20">
            <a:extLst>
              <a:ext uri="{FF2B5EF4-FFF2-40B4-BE49-F238E27FC236}">
                <a16:creationId xmlns:a16="http://schemas.microsoft.com/office/drawing/2014/main" id="{858E7068-DE8E-412C-8C8D-6354DEAB48F2}"/>
              </a:ext>
            </a:extLst>
          </p:cNvPr>
          <p:cNvSpPr txBox="1"/>
          <p:nvPr/>
        </p:nvSpPr>
        <p:spPr>
          <a:xfrm rot="16641091">
            <a:off x="4088971" y="2945067"/>
            <a:ext cx="2999097" cy="1606054"/>
          </a:xfrm>
          <a:prstGeom prst="rect">
            <a:avLst/>
          </a:prstGeom>
          <a:noFill/>
        </p:spPr>
        <p:txBody>
          <a:bodyPr wrap="square">
            <a:prstTxWarp prst="textArchUp">
              <a:avLst/>
            </a:prstTxWarp>
            <a:spAutoFit/>
          </a:bodyPr>
          <a:lstStyle/>
          <a:p>
            <a:pPr algn="ctr"/>
            <a:r>
              <a:rPr lang="en-US" sz="2300">
                <a:solidFill>
                  <a:schemeClr val="bg1"/>
                </a:solidFill>
              </a:rPr>
              <a:t>Posture Management</a:t>
            </a:r>
            <a:endParaRPr lang="gsw-CH" sz="2300"/>
          </a:p>
        </p:txBody>
      </p:sp>
      <p:grpSp>
        <p:nvGrpSpPr>
          <p:cNvPr id="22" name="Group 21">
            <a:extLst>
              <a:ext uri="{FF2B5EF4-FFF2-40B4-BE49-F238E27FC236}">
                <a16:creationId xmlns:a16="http://schemas.microsoft.com/office/drawing/2014/main" id="{82493058-9344-4BA2-AF98-BAB60E178392}"/>
              </a:ext>
            </a:extLst>
          </p:cNvPr>
          <p:cNvGrpSpPr/>
          <p:nvPr/>
        </p:nvGrpSpPr>
        <p:grpSpPr>
          <a:xfrm>
            <a:off x="1021080" y="3283292"/>
            <a:ext cx="3282914" cy="336294"/>
            <a:chOff x="1021080" y="3283292"/>
            <a:chExt cx="3282914" cy="336294"/>
          </a:xfrm>
        </p:grpSpPr>
        <p:cxnSp>
          <p:nvCxnSpPr>
            <p:cNvPr id="6" name="Straight Connector 5">
              <a:extLst>
                <a:ext uri="{FF2B5EF4-FFF2-40B4-BE49-F238E27FC236}">
                  <a16:creationId xmlns:a16="http://schemas.microsoft.com/office/drawing/2014/main" id="{78711EE5-F858-4E9F-8E3A-01B542B8D890}"/>
                </a:ext>
              </a:extLst>
            </p:cNvPr>
            <p:cNvCxnSpPr>
              <a:cxnSpLocks/>
              <a:endCxn id="44" idx="9"/>
            </p:cNvCxnSpPr>
            <p:nvPr/>
          </p:nvCxnSpPr>
          <p:spPr>
            <a:xfrm>
              <a:off x="1021080" y="3452727"/>
              <a:ext cx="3197446" cy="434"/>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Graphic 4">
              <a:extLst>
                <a:ext uri="{FF2B5EF4-FFF2-40B4-BE49-F238E27FC236}">
                  <a16:creationId xmlns:a16="http://schemas.microsoft.com/office/drawing/2014/main" id="{38D87562-BD18-4689-B168-53821B61AA47}"/>
                </a:ext>
              </a:extLst>
            </p:cNvPr>
            <p:cNvSpPr/>
            <p:nvPr/>
          </p:nvSpPr>
          <p:spPr>
            <a:xfrm rot="10800000" flipH="1">
              <a:off x="4097666" y="328329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grpSp>
        <p:nvGrpSpPr>
          <p:cNvPr id="19" name="Group 18">
            <a:extLst>
              <a:ext uri="{FF2B5EF4-FFF2-40B4-BE49-F238E27FC236}">
                <a16:creationId xmlns:a16="http://schemas.microsoft.com/office/drawing/2014/main" id="{F9F45F2A-4822-4DCD-8B67-CA96032EBEE5}"/>
              </a:ext>
            </a:extLst>
          </p:cNvPr>
          <p:cNvGrpSpPr/>
          <p:nvPr/>
        </p:nvGrpSpPr>
        <p:grpSpPr>
          <a:xfrm>
            <a:off x="9821202" y="3283293"/>
            <a:ext cx="1968313" cy="336294"/>
            <a:chOff x="9821202" y="3283293"/>
            <a:chExt cx="1968313" cy="336294"/>
          </a:xfrm>
        </p:grpSpPr>
        <p:cxnSp>
          <p:nvCxnSpPr>
            <p:cNvPr id="13" name="Straight Connector 12">
              <a:extLst>
                <a:ext uri="{FF2B5EF4-FFF2-40B4-BE49-F238E27FC236}">
                  <a16:creationId xmlns:a16="http://schemas.microsoft.com/office/drawing/2014/main" id="{780274CE-302C-49EB-A9BA-786E1F97A8B3}"/>
                </a:ext>
              </a:extLst>
            </p:cNvPr>
            <p:cNvCxnSpPr>
              <a:cxnSpLocks/>
              <a:endCxn id="51" idx="9"/>
            </p:cNvCxnSpPr>
            <p:nvPr/>
          </p:nvCxnSpPr>
          <p:spPr>
            <a:xfrm flipV="1">
              <a:off x="9821202" y="3453162"/>
              <a:ext cx="1882845" cy="308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Graphic 4">
              <a:extLst>
                <a:ext uri="{FF2B5EF4-FFF2-40B4-BE49-F238E27FC236}">
                  <a16:creationId xmlns:a16="http://schemas.microsoft.com/office/drawing/2014/main" id="{39F734D8-8A98-4162-AC0F-D3FACDB85824}"/>
                </a:ext>
              </a:extLst>
            </p:cNvPr>
            <p:cNvSpPr/>
            <p:nvPr/>
          </p:nvSpPr>
          <p:spPr>
            <a:xfrm rot="10800000" flipH="1">
              <a:off x="11583187" y="328329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sp>
        <p:nvSpPr>
          <p:cNvPr id="3" name="Graphic 4">
            <a:extLst>
              <a:ext uri="{FF2B5EF4-FFF2-40B4-BE49-F238E27FC236}">
                <a16:creationId xmlns:a16="http://schemas.microsoft.com/office/drawing/2014/main" id="{9C30D7A3-1C6F-4CEE-B737-4C482CEB4380}"/>
              </a:ext>
            </a:extLst>
          </p:cNvPr>
          <p:cNvSpPr/>
          <p:nvPr/>
        </p:nvSpPr>
        <p:spPr>
          <a:xfrm rot="10800000" flipH="1">
            <a:off x="4153395" y="160120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7" name="Graphic 4">
            <a:extLst>
              <a:ext uri="{FF2B5EF4-FFF2-40B4-BE49-F238E27FC236}">
                <a16:creationId xmlns:a16="http://schemas.microsoft.com/office/drawing/2014/main" id="{0A3D1740-0AEE-4559-BC39-121C2038E818}"/>
              </a:ext>
            </a:extLst>
          </p:cNvPr>
          <p:cNvSpPr/>
          <p:nvPr/>
        </p:nvSpPr>
        <p:spPr>
          <a:xfrm rot="17892825" flipH="1">
            <a:off x="8854635" y="484922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14" name="Graphic 4">
            <a:extLst>
              <a:ext uri="{FF2B5EF4-FFF2-40B4-BE49-F238E27FC236}">
                <a16:creationId xmlns:a16="http://schemas.microsoft.com/office/drawing/2014/main" id="{508395D1-68D8-4DA4-A151-5BFEA86F49EF}"/>
              </a:ext>
            </a:extLst>
          </p:cNvPr>
          <p:cNvSpPr/>
          <p:nvPr/>
        </p:nvSpPr>
        <p:spPr>
          <a:xfrm rot="2907051" flipH="1">
            <a:off x="5370160" y="522286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15" name="Graphic 4">
            <a:extLst>
              <a:ext uri="{FF2B5EF4-FFF2-40B4-BE49-F238E27FC236}">
                <a16:creationId xmlns:a16="http://schemas.microsoft.com/office/drawing/2014/main" id="{76E5748B-6F35-4FEB-A6DF-CDF1AE11AD3E}"/>
              </a:ext>
            </a:extLst>
          </p:cNvPr>
          <p:cNvSpPr/>
          <p:nvPr/>
        </p:nvSpPr>
        <p:spPr>
          <a:xfrm rot="11942184" flipH="1">
            <a:off x="7767466" y="1756588"/>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8" name="Oval 37">
            <a:hlinkClick r:id="" action="ppaction://noaction"/>
            <a:extLst>
              <a:ext uri="{FF2B5EF4-FFF2-40B4-BE49-F238E27FC236}">
                <a16:creationId xmlns:a16="http://schemas.microsoft.com/office/drawing/2014/main" id="{650FC08B-F8AA-4FED-A63C-B3F92EA83BC9}"/>
              </a:ext>
            </a:extLst>
          </p:cNvPr>
          <p:cNvSpPr/>
          <p:nvPr userDrawn="1"/>
        </p:nvSpPr>
        <p:spPr bwMode="auto">
          <a:xfrm>
            <a:off x="5550067" y="4331145"/>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Arc 48">
            <a:extLst>
              <a:ext uri="{FF2B5EF4-FFF2-40B4-BE49-F238E27FC236}">
                <a16:creationId xmlns:a16="http://schemas.microsoft.com/office/drawing/2014/main" id="{6CDC195A-5071-4B8E-B97C-05EA3209315D}"/>
              </a:ext>
            </a:extLst>
          </p:cNvPr>
          <p:cNvSpPr/>
          <p:nvPr/>
        </p:nvSpPr>
        <p:spPr>
          <a:xfrm>
            <a:off x="6693368" y="2151186"/>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2" name="Oval 41">
            <a:hlinkClick r:id="" action="ppaction://noaction"/>
            <a:extLst>
              <a:ext uri="{FF2B5EF4-FFF2-40B4-BE49-F238E27FC236}">
                <a16:creationId xmlns:a16="http://schemas.microsoft.com/office/drawing/2014/main" id="{0E2D8A09-2F0E-4F94-821C-FB33ED8A15A9}"/>
              </a:ext>
            </a:extLst>
          </p:cNvPr>
          <p:cNvSpPr/>
          <p:nvPr userDrawn="1"/>
        </p:nvSpPr>
        <p:spPr bwMode="auto">
          <a:xfrm>
            <a:off x="7998925" y="4255915"/>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5" name="!!Busienss Blue">
            <a:hlinkClick r:id="rId3" action="ppaction://hlinksldjump"/>
            <a:extLst>
              <a:ext uri="{FF2B5EF4-FFF2-40B4-BE49-F238E27FC236}">
                <a16:creationId xmlns:a16="http://schemas.microsoft.com/office/drawing/2014/main" id="{801A5447-B26F-4AEF-B615-F1CB6E0ED097}"/>
              </a:ext>
            </a:extLst>
          </p:cNvPr>
          <p:cNvSpPr/>
          <p:nvPr/>
        </p:nvSpPr>
        <p:spPr bwMode="auto">
          <a:xfrm>
            <a:off x="6786264" y="2207117"/>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35429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10"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500"/>
                                        <p:tgtEl>
                                          <p:spTgt spid="4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 grpId="0" animBg="1"/>
      <p:bldP spid="2" grpId="0" animBg="1"/>
      <p:bldP spid="9" grpId="0"/>
      <p:bldP spid="10" grpId="0"/>
      <p:bldP spid="34" grpId="0" animBg="1"/>
      <p:bldP spid="35" grpId="0" animBg="1"/>
      <p:bldP spid="37" grpId="0" animBg="1"/>
      <p:bldP spid="39" grpId="0" animBg="1"/>
      <p:bldP spid="41" grpId="0" animBg="1"/>
      <p:bldP spid="43" grpId="0" animBg="1"/>
      <p:bldP spid="46" grpId="0"/>
      <p:bldP spid="47" grpId="0"/>
      <p:bldP spid="48" grpId="0"/>
      <p:bldP spid="11" grpId="0"/>
      <p:bldP spid="17" grpId="0"/>
      <p:bldP spid="53" grpId="0"/>
      <p:bldP spid="20" grpId="0"/>
      <p:bldP spid="21" grpId="0"/>
      <p:bldP spid="3" grpId="0" animBg="1"/>
      <p:bldP spid="7" grpId="0" animBg="1"/>
      <p:bldP spid="14" grpId="0" animBg="1"/>
      <p:bldP spid="15" grpId="0" animBg="1"/>
      <p:bldP spid="38" grpId="0" animBg="1"/>
      <p:bldP spid="49" grpId="0" animBg="1"/>
      <p:bldP spid="42" grpId="0" animBg="1"/>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7F5F-D7BE-41D2-B638-E6609F7772FA}"/>
              </a:ext>
            </a:extLst>
          </p:cNvPr>
          <p:cNvSpPr>
            <a:spLocks noGrp="1"/>
          </p:cNvSpPr>
          <p:nvPr>
            <p:ph type="title"/>
          </p:nvPr>
        </p:nvSpPr>
        <p:spPr/>
        <p:txBody>
          <a:bodyPr/>
          <a:lstStyle/>
          <a:p>
            <a:r>
              <a:rPr lang="en-US"/>
              <a:t>A new reality needs new principles </a:t>
            </a:r>
          </a:p>
        </p:txBody>
      </p:sp>
      <p:pic>
        <p:nvPicPr>
          <p:cNvPr id="15" name="!!Verify Explicitly Photo" descr="person using a laptop at an outdoor table">
            <a:extLst>
              <a:ext uri="{FF2B5EF4-FFF2-40B4-BE49-F238E27FC236}">
                <a16:creationId xmlns:a16="http://schemas.microsoft.com/office/drawing/2014/main" id="{18658994-8747-491D-AF7B-E5B190FEB0FC}"/>
              </a:ext>
            </a:extLst>
          </p:cNvPr>
          <p:cNvPicPr>
            <a:picLocks noChangeAspect="1"/>
          </p:cNvPicPr>
          <p:nvPr/>
        </p:nvPicPr>
        <p:blipFill rotWithShape="1">
          <a:blip r:embed="rId3"/>
          <a:srcRect l="27495" t="30566" r="30380" b="6240"/>
          <a:stretch/>
        </p:blipFill>
        <p:spPr bwMode="ltGray">
          <a:xfrm>
            <a:off x="582612" y="2025651"/>
            <a:ext cx="3474720" cy="3474720"/>
          </a:xfrm>
          <a:prstGeom prst="rect">
            <a:avLst/>
          </a:prstGeom>
          <a:blipFill>
            <a:blip r:embed="rId4"/>
            <a:stretch>
              <a:fillRect/>
            </a:stretch>
          </a:blipFill>
          <a:effectLst/>
        </p:spPr>
      </p:pic>
      <p:pic>
        <p:nvPicPr>
          <p:cNvPr id="5" name="Picture 4" descr="A person sitting at a table using a laptop">
            <a:extLst>
              <a:ext uri="{FF2B5EF4-FFF2-40B4-BE49-F238E27FC236}">
                <a16:creationId xmlns:a16="http://schemas.microsoft.com/office/drawing/2014/main" id="{82C689FD-248F-D44B-99D9-8BEA238E250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358069" y="2023703"/>
            <a:ext cx="3472686" cy="3474720"/>
          </a:xfrm>
          <a:prstGeom prst="rect">
            <a:avLst/>
          </a:prstGeom>
        </p:spPr>
      </p:pic>
      <p:sp>
        <p:nvSpPr>
          <p:cNvPr id="34" name="Text Placeholder 3">
            <a:extLst>
              <a:ext uri="{FF2B5EF4-FFF2-40B4-BE49-F238E27FC236}">
                <a16:creationId xmlns:a16="http://schemas.microsoft.com/office/drawing/2014/main" id="{C3C1A37A-705E-BD4F-967A-499DBB8DAB6F}"/>
              </a:ext>
            </a:extLst>
          </p:cNvPr>
          <p:cNvSpPr>
            <a:spLocks noGrp="1"/>
          </p:cNvSpPr>
          <p:nvPr>
            <p:ph type="body" sz="quarter" idx="17"/>
          </p:nvPr>
        </p:nvSpPr>
        <p:spPr>
          <a:xfrm>
            <a:off x="4358640" y="5689601"/>
            <a:ext cx="3475037" cy="307777"/>
          </a:xfrm>
        </p:spPr>
        <p:txBody>
          <a:bodyPr/>
          <a:lstStyle/>
          <a:p>
            <a:r>
              <a:rPr lang="en-US" sz="2000"/>
              <a:t>Use least privilege access</a:t>
            </a:r>
          </a:p>
        </p:txBody>
      </p:sp>
      <p:pic>
        <p:nvPicPr>
          <p:cNvPr id="13" name="Picture 12" descr="A person using a mobile device">
            <a:extLst>
              <a:ext uri="{FF2B5EF4-FFF2-40B4-BE49-F238E27FC236}">
                <a16:creationId xmlns:a16="http://schemas.microsoft.com/office/drawing/2014/main" id="{A629D075-113B-3748-B133-A38E4DD507AA}"/>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flipH="1">
            <a:off x="8113308" y="2025493"/>
            <a:ext cx="3492904" cy="3474720"/>
          </a:xfrm>
          <a:prstGeom prst="rect">
            <a:avLst/>
          </a:prstGeom>
        </p:spPr>
      </p:pic>
      <p:sp>
        <p:nvSpPr>
          <p:cNvPr id="33" name="Text Placeholder 2">
            <a:extLst>
              <a:ext uri="{FF2B5EF4-FFF2-40B4-BE49-F238E27FC236}">
                <a16:creationId xmlns:a16="http://schemas.microsoft.com/office/drawing/2014/main" id="{AAF6DB20-EA57-D046-AA11-A305FA2C9228}"/>
              </a:ext>
            </a:extLst>
          </p:cNvPr>
          <p:cNvSpPr>
            <a:spLocks noGrp="1"/>
          </p:cNvSpPr>
          <p:nvPr>
            <p:ph type="body" sz="quarter" idx="16"/>
          </p:nvPr>
        </p:nvSpPr>
        <p:spPr>
          <a:xfrm>
            <a:off x="582614" y="5689601"/>
            <a:ext cx="3475037" cy="307777"/>
          </a:xfrm>
        </p:spPr>
        <p:txBody>
          <a:bodyPr/>
          <a:lstStyle/>
          <a:p>
            <a:r>
              <a:rPr lang="en-US" sz="2000"/>
              <a:t>Verify explicitly</a:t>
            </a:r>
          </a:p>
        </p:txBody>
      </p:sp>
      <p:sp>
        <p:nvSpPr>
          <p:cNvPr id="35" name="Text Placeholder 4">
            <a:extLst>
              <a:ext uri="{FF2B5EF4-FFF2-40B4-BE49-F238E27FC236}">
                <a16:creationId xmlns:a16="http://schemas.microsoft.com/office/drawing/2014/main" id="{42D239E1-D808-D241-85EB-608C0A873601}"/>
              </a:ext>
            </a:extLst>
          </p:cNvPr>
          <p:cNvSpPr>
            <a:spLocks noGrp="1"/>
          </p:cNvSpPr>
          <p:nvPr>
            <p:ph type="body" sz="quarter" idx="18"/>
          </p:nvPr>
        </p:nvSpPr>
        <p:spPr>
          <a:xfrm>
            <a:off x="8134352" y="5689601"/>
            <a:ext cx="3475037" cy="307777"/>
          </a:xfrm>
        </p:spPr>
        <p:txBody>
          <a:bodyPr/>
          <a:lstStyle/>
          <a:p>
            <a:r>
              <a:rPr lang="en-US" sz="2000"/>
              <a:t>Assume breach</a:t>
            </a:r>
          </a:p>
        </p:txBody>
      </p:sp>
      <p:sp>
        <p:nvSpPr>
          <p:cNvPr id="3" name="Rectangle 2">
            <a:extLst>
              <a:ext uri="{FF2B5EF4-FFF2-40B4-BE49-F238E27FC236}">
                <a16:creationId xmlns:a16="http://schemas.microsoft.com/office/drawing/2014/main" id="{7FF4FAC4-78E6-BF4A-A29D-A9409D5E1AF1}"/>
              </a:ext>
              <a:ext uri="{C183D7F6-B498-43B3-948B-1728B52AA6E4}">
                <adec:decorative xmlns:adec="http://schemas.microsoft.com/office/drawing/2017/decorative" val="1"/>
              </a:ext>
            </a:extLst>
          </p:cNvPr>
          <p:cNvSpPr/>
          <p:nvPr/>
        </p:nvSpPr>
        <p:spPr bwMode="auto">
          <a:xfrm>
            <a:off x="3090547" y="2025651"/>
            <a:ext cx="966785" cy="9667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7864633-91C6-BC4D-9106-64D3099F83B0}"/>
              </a:ext>
              <a:ext uri="{C183D7F6-B498-43B3-948B-1728B52AA6E4}">
                <adec:decorative xmlns:adec="http://schemas.microsoft.com/office/drawing/2017/decorative" val="1"/>
              </a:ext>
            </a:extLst>
          </p:cNvPr>
          <p:cNvSpPr/>
          <p:nvPr/>
        </p:nvSpPr>
        <p:spPr bwMode="auto">
          <a:xfrm>
            <a:off x="6863970" y="2025651"/>
            <a:ext cx="966785" cy="9667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5958115-8CC6-A94B-A8F1-FD4E8DBCBEBC}"/>
              </a:ext>
              <a:ext uri="{C183D7F6-B498-43B3-948B-1728B52AA6E4}">
                <adec:decorative xmlns:adec="http://schemas.microsoft.com/office/drawing/2017/decorative" val="1"/>
              </a:ext>
            </a:extLst>
          </p:cNvPr>
          <p:cNvSpPr/>
          <p:nvPr/>
        </p:nvSpPr>
        <p:spPr bwMode="auto">
          <a:xfrm>
            <a:off x="10639998" y="2025651"/>
            <a:ext cx="966785" cy="9667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1" name="Graphic 20">
            <a:extLst>
              <a:ext uri="{FF2B5EF4-FFF2-40B4-BE49-F238E27FC236}">
                <a16:creationId xmlns:a16="http://schemas.microsoft.com/office/drawing/2014/main" id="{36163D82-ED81-C44C-B9AE-797D95F5AE2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76822" y="2211926"/>
            <a:ext cx="594234" cy="594234"/>
          </a:xfrm>
          <a:prstGeom prst="rect">
            <a:avLst/>
          </a:prstGeom>
        </p:spPr>
      </p:pic>
      <p:pic>
        <p:nvPicPr>
          <p:cNvPr id="24" name="Graphic 23">
            <a:extLst>
              <a:ext uri="{FF2B5EF4-FFF2-40B4-BE49-F238E27FC236}">
                <a16:creationId xmlns:a16="http://schemas.microsoft.com/office/drawing/2014/main" id="{27F9035C-BC21-F24B-AFC5-B22F10FD54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826273" y="2211926"/>
            <a:ext cx="594234" cy="594234"/>
          </a:xfrm>
          <a:prstGeom prst="rect">
            <a:avLst/>
          </a:prstGeom>
        </p:spPr>
      </p:pic>
      <p:pic>
        <p:nvPicPr>
          <p:cNvPr id="27" name="Graphic 26">
            <a:extLst>
              <a:ext uri="{FF2B5EF4-FFF2-40B4-BE49-F238E27FC236}">
                <a16:creationId xmlns:a16="http://schemas.microsoft.com/office/drawing/2014/main" id="{2B53CB30-B342-A743-AF21-A5DA584FC49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50245" y="2211926"/>
            <a:ext cx="594234" cy="594234"/>
          </a:xfrm>
          <a:prstGeom prst="rect">
            <a:avLst/>
          </a:prstGeom>
        </p:spPr>
      </p:pic>
    </p:spTree>
    <p:extLst>
      <p:ext uri="{BB962C8B-B14F-4D97-AF65-F5344CB8AC3E}">
        <p14:creationId xmlns:p14="http://schemas.microsoft.com/office/powerpoint/2010/main" val="242526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B022-03FE-4A79-B823-B65DFD402C4B}"/>
              </a:ext>
            </a:extLst>
          </p:cNvPr>
          <p:cNvSpPr>
            <a:spLocks noGrp="1"/>
          </p:cNvSpPr>
          <p:nvPr>
            <p:ph type="title"/>
          </p:nvPr>
        </p:nvSpPr>
        <p:spPr>
          <a:xfrm>
            <a:off x="575258" y="457200"/>
            <a:ext cx="11018520" cy="553998"/>
          </a:xfrm>
        </p:spPr>
        <p:txBody>
          <a:bodyPr/>
          <a:lstStyle/>
          <a:p>
            <a:r>
              <a:rPr lang="en-US"/>
              <a:t>Define Zero Trust Principles</a:t>
            </a:r>
            <a:endParaRPr lang="gsw-CH"/>
          </a:p>
        </p:txBody>
      </p:sp>
      <p:sp>
        <p:nvSpPr>
          <p:cNvPr id="3" name="TextBox 2">
            <a:extLst>
              <a:ext uri="{FF2B5EF4-FFF2-40B4-BE49-F238E27FC236}">
                <a16:creationId xmlns:a16="http://schemas.microsoft.com/office/drawing/2014/main" id="{6BF8B777-ECB3-4569-A9F1-F1CA2DE14A26}"/>
              </a:ext>
            </a:extLst>
          </p:cNvPr>
          <p:cNvSpPr txBox="1"/>
          <p:nvPr/>
        </p:nvSpPr>
        <p:spPr>
          <a:xfrm>
            <a:off x="4322246" y="3183498"/>
            <a:ext cx="3550721" cy="2405987"/>
          </a:xfrm>
          <a:prstGeom prst="rect">
            <a:avLst/>
          </a:prstGeom>
          <a:solidFill>
            <a:srgbClr val="107C10"/>
          </a:solidFill>
        </p:spPr>
        <p:txBody>
          <a:bodyPr wrap="square">
            <a:noAutofit/>
          </a:bodyPr>
          <a:lstStyle/>
          <a:p>
            <a:r>
              <a:rPr lang="en-US" sz="1600" b="0" i="0">
                <a:solidFill>
                  <a:srgbClr val="FFFFFF"/>
                </a:solidFill>
                <a:effectLst/>
                <a:latin typeface="Segoe UI" panose="020B0502040204020203" pitchFamily="34" charset="0"/>
              </a:rPr>
              <a:t>To help secure both data and productivity, limit user access using</a:t>
            </a:r>
          </a:p>
          <a:p>
            <a:pPr marL="285750" indent="-285750">
              <a:buFont typeface="Arial" panose="020B0604020202020204" pitchFamily="34" charset="0"/>
              <a:buChar char="•"/>
            </a:pPr>
            <a:r>
              <a:rPr lang="en-US" sz="1600" b="0" i="0">
                <a:solidFill>
                  <a:srgbClr val="FFFFFF"/>
                </a:solidFill>
                <a:effectLst/>
                <a:latin typeface="Segoe UI" panose="020B0502040204020203" pitchFamily="34" charset="0"/>
              </a:rPr>
              <a:t>Just-in-</a:t>
            </a:r>
            <a:r>
              <a:rPr lang="en-US" sz="1600" b="1" i="0">
                <a:solidFill>
                  <a:srgbClr val="FFFFFF"/>
                </a:solidFill>
                <a:effectLst/>
                <a:latin typeface="Segoe UI" panose="020B0502040204020203" pitchFamily="34" charset="0"/>
              </a:rPr>
              <a:t>time</a:t>
            </a:r>
            <a:r>
              <a:rPr lang="en-US" sz="1600" b="0" i="0">
                <a:solidFill>
                  <a:srgbClr val="FFFFFF"/>
                </a:solidFill>
                <a:effectLst/>
                <a:latin typeface="Segoe UI" panose="020B0502040204020203" pitchFamily="34" charset="0"/>
              </a:rPr>
              <a:t> (JIT)</a:t>
            </a:r>
          </a:p>
          <a:p>
            <a:pPr marL="285750" indent="-285750">
              <a:buFont typeface="Arial" panose="020B0604020202020204" pitchFamily="34" charset="0"/>
              <a:buChar char="•"/>
            </a:pPr>
            <a:r>
              <a:rPr lang="en-US" sz="1600" b="0" i="0">
                <a:solidFill>
                  <a:srgbClr val="FFFFFF"/>
                </a:solidFill>
                <a:effectLst/>
                <a:latin typeface="Segoe UI" panose="020B0502040204020203" pitchFamily="34" charset="0"/>
              </a:rPr>
              <a:t>Just-</a:t>
            </a:r>
            <a:r>
              <a:rPr lang="en-US" sz="1600" b="1" i="0">
                <a:solidFill>
                  <a:srgbClr val="FFFFFF"/>
                </a:solidFill>
                <a:effectLst/>
                <a:latin typeface="Segoe UI" panose="020B0502040204020203" pitchFamily="34" charset="0"/>
              </a:rPr>
              <a:t>enough</a:t>
            </a:r>
            <a:r>
              <a:rPr lang="en-US" sz="1600" b="0" i="0">
                <a:solidFill>
                  <a:srgbClr val="FFFFFF"/>
                </a:solidFill>
                <a:effectLst/>
                <a:latin typeface="Segoe UI" panose="020B0502040204020203" pitchFamily="34" charset="0"/>
              </a:rPr>
              <a:t>-access (JEA)</a:t>
            </a:r>
          </a:p>
          <a:p>
            <a:pPr marL="285750" indent="-285750">
              <a:buFont typeface="Arial" panose="020B0604020202020204" pitchFamily="34" charset="0"/>
              <a:buChar char="•"/>
            </a:pPr>
            <a:r>
              <a:rPr lang="en-US" sz="1600">
                <a:solidFill>
                  <a:srgbClr val="FFFFFF"/>
                </a:solidFill>
                <a:latin typeface="Segoe UI" panose="020B0502040204020203" pitchFamily="34" charset="0"/>
              </a:rPr>
              <a:t>Ri</a:t>
            </a:r>
            <a:r>
              <a:rPr lang="en-US" sz="1600" i="0">
                <a:solidFill>
                  <a:srgbClr val="FFFFFF"/>
                </a:solidFill>
                <a:effectLst/>
                <a:latin typeface="Segoe UI" panose="020B0502040204020203" pitchFamily="34" charset="0"/>
              </a:rPr>
              <a:t>sk-based </a:t>
            </a:r>
            <a:r>
              <a:rPr lang="en-US" sz="1600" b="1" i="0">
                <a:solidFill>
                  <a:srgbClr val="FFFFFF"/>
                </a:solidFill>
                <a:effectLst/>
                <a:latin typeface="Segoe UI" panose="020B0502040204020203" pitchFamily="34" charset="0"/>
              </a:rPr>
              <a:t>adaptive </a:t>
            </a:r>
            <a:r>
              <a:rPr lang="en-US" sz="1600" b="0" i="0">
                <a:solidFill>
                  <a:srgbClr val="FFFFFF"/>
                </a:solidFill>
                <a:effectLst/>
                <a:latin typeface="Segoe UI" panose="020B0502040204020203" pitchFamily="34" charset="0"/>
              </a:rPr>
              <a:t>polices</a:t>
            </a:r>
          </a:p>
          <a:p>
            <a:pPr marL="285750" indent="-285750">
              <a:buFont typeface="Arial" panose="020B0604020202020204" pitchFamily="34" charset="0"/>
              <a:buChar char="•"/>
            </a:pPr>
            <a:r>
              <a:rPr lang="en-US" sz="1600" b="0" i="0">
                <a:solidFill>
                  <a:srgbClr val="FFFFFF"/>
                </a:solidFill>
                <a:effectLst/>
                <a:latin typeface="Segoe UI" panose="020B0502040204020203" pitchFamily="34" charset="0"/>
              </a:rPr>
              <a:t>Data protection against </a:t>
            </a:r>
            <a:r>
              <a:rPr lang="en-US" sz="1600" b="1" i="0">
                <a:solidFill>
                  <a:srgbClr val="FFFFFF"/>
                </a:solidFill>
                <a:effectLst/>
                <a:latin typeface="Segoe UI" panose="020B0502040204020203" pitchFamily="34" charset="0"/>
              </a:rPr>
              <a:t>out of band </a:t>
            </a:r>
            <a:r>
              <a:rPr lang="en-US" sz="1600" b="0" i="0">
                <a:solidFill>
                  <a:srgbClr val="FFFFFF"/>
                </a:solidFill>
                <a:effectLst/>
                <a:latin typeface="Segoe UI" panose="020B0502040204020203" pitchFamily="34" charset="0"/>
              </a:rPr>
              <a:t>vectors</a:t>
            </a:r>
          </a:p>
        </p:txBody>
      </p:sp>
      <p:sp>
        <p:nvSpPr>
          <p:cNvPr id="4" name="TextBox 3">
            <a:extLst>
              <a:ext uri="{FF2B5EF4-FFF2-40B4-BE49-F238E27FC236}">
                <a16:creationId xmlns:a16="http://schemas.microsoft.com/office/drawing/2014/main" id="{5C703B82-00A9-4BA8-A7B3-BA8C79272D09}"/>
              </a:ext>
            </a:extLst>
          </p:cNvPr>
          <p:cNvSpPr txBox="1"/>
          <p:nvPr/>
        </p:nvSpPr>
        <p:spPr>
          <a:xfrm>
            <a:off x="614441" y="3183498"/>
            <a:ext cx="3550721" cy="2405987"/>
          </a:xfrm>
          <a:prstGeom prst="rect">
            <a:avLst/>
          </a:prstGeom>
          <a:solidFill>
            <a:srgbClr val="FFB900"/>
          </a:solidFill>
        </p:spPr>
        <p:txBody>
          <a:bodyPr wrap="square" lIns="182880">
            <a:noAutofit/>
          </a:bodyPr>
          <a:lstStyle/>
          <a:p>
            <a:r>
              <a:rPr lang="en-US" sz="1600" b="0" i="0">
                <a:solidFill>
                  <a:srgbClr val="000000"/>
                </a:solidFill>
                <a:effectLst/>
                <a:latin typeface="Segoe UI" panose="020B0502040204020203" pitchFamily="34" charset="0"/>
              </a:rPr>
              <a:t>Always validate all available data points including </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User identity and location</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Device health</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Service or workload context</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Data classification</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Anomalies</a:t>
            </a:r>
          </a:p>
        </p:txBody>
      </p:sp>
      <p:sp>
        <p:nvSpPr>
          <p:cNvPr id="5" name="TextBox 4">
            <a:extLst>
              <a:ext uri="{FF2B5EF4-FFF2-40B4-BE49-F238E27FC236}">
                <a16:creationId xmlns:a16="http://schemas.microsoft.com/office/drawing/2014/main" id="{0A280517-1F12-4F74-8B30-414EAFD35054}"/>
              </a:ext>
            </a:extLst>
          </p:cNvPr>
          <p:cNvSpPr txBox="1"/>
          <p:nvPr/>
        </p:nvSpPr>
        <p:spPr>
          <a:xfrm>
            <a:off x="8043057" y="3183498"/>
            <a:ext cx="3550721" cy="2405987"/>
          </a:xfrm>
          <a:prstGeom prst="rect">
            <a:avLst/>
          </a:prstGeom>
          <a:solidFill>
            <a:srgbClr val="0078D4"/>
          </a:solidFill>
        </p:spPr>
        <p:txBody>
          <a:bodyPr wrap="square">
            <a:noAutofit/>
          </a:bodyPr>
          <a:lstStyle/>
          <a:p>
            <a:r>
              <a:rPr lang="en-US" sz="1600" b="0" i="0">
                <a:solidFill>
                  <a:srgbClr val="FFFFFF"/>
                </a:solidFill>
                <a:effectLst/>
                <a:latin typeface="Segoe UI" panose="020B0502040204020203" pitchFamily="34" charset="0"/>
              </a:rPr>
              <a:t>Minimize blast radius for breaches and prevent lateral movement by </a:t>
            </a:r>
          </a:p>
          <a:p>
            <a:pPr marL="285750" indent="-285750">
              <a:buFont typeface="Arial" panose="020B0604020202020204" pitchFamily="34" charset="0"/>
              <a:buChar char="•"/>
            </a:pPr>
            <a:r>
              <a:rPr lang="en-US" sz="1600" b="1" i="0">
                <a:solidFill>
                  <a:srgbClr val="FFFFFF"/>
                </a:solidFill>
                <a:effectLst/>
                <a:latin typeface="Segoe UI" panose="020B0502040204020203" pitchFamily="34" charset="0"/>
              </a:rPr>
              <a:t>Segmenting access </a:t>
            </a:r>
            <a:r>
              <a:rPr lang="en-US" sz="1600" b="0" i="0">
                <a:solidFill>
                  <a:srgbClr val="FFFFFF"/>
                </a:solidFill>
                <a:effectLst/>
                <a:latin typeface="Segoe UI" panose="020B0502040204020203" pitchFamily="34" charset="0"/>
              </a:rPr>
              <a:t>by network, user, devices, and app awareness. </a:t>
            </a:r>
          </a:p>
          <a:p>
            <a:pPr marL="285750" indent="-285750">
              <a:buFont typeface="Arial" panose="020B0604020202020204" pitchFamily="34" charset="0"/>
              <a:buChar char="•"/>
            </a:pPr>
            <a:r>
              <a:rPr lang="en-US" sz="1600" b="1" i="0">
                <a:solidFill>
                  <a:srgbClr val="FFFFFF"/>
                </a:solidFill>
                <a:effectLst/>
                <a:latin typeface="Segoe UI" panose="020B0502040204020203" pitchFamily="34" charset="0"/>
              </a:rPr>
              <a:t>Encrypting </a:t>
            </a:r>
            <a:r>
              <a:rPr lang="en-US" sz="1600" b="0" i="0">
                <a:solidFill>
                  <a:srgbClr val="FFFFFF"/>
                </a:solidFill>
                <a:effectLst/>
                <a:latin typeface="Segoe UI" panose="020B0502040204020203" pitchFamily="34" charset="0"/>
              </a:rPr>
              <a:t>all sessions end to end. </a:t>
            </a:r>
          </a:p>
          <a:p>
            <a:pPr marL="285750" indent="-285750">
              <a:buFont typeface="Arial" panose="020B0604020202020204" pitchFamily="34" charset="0"/>
              <a:buChar char="•"/>
            </a:pPr>
            <a:r>
              <a:rPr lang="en-US" sz="1600" b="1" i="0">
                <a:solidFill>
                  <a:srgbClr val="FFFFFF"/>
                </a:solidFill>
                <a:effectLst/>
                <a:latin typeface="Segoe UI" panose="020B0502040204020203" pitchFamily="34" charset="0"/>
              </a:rPr>
              <a:t>Use analytics </a:t>
            </a:r>
            <a:r>
              <a:rPr lang="en-US" sz="1600" b="0" i="0">
                <a:solidFill>
                  <a:srgbClr val="FFFFFF"/>
                </a:solidFill>
                <a:effectLst/>
                <a:latin typeface="Segoe UI" panose="020B0502040204020203" pitchFamily="34" charset="0"/>
              </a:rPr>
              <a:t>for threat detection, posture visibility and improving defenses</a:t>
            </a:r>
          </a:p>
        </p:txBody>
      </p:sp>
      <p:sp>
        <p:nvSpPr>
          <p:cNvPr id="6" name="!!Least privilege Text">
            <a:extLst>
              <a:ext uri="{FF2B5EF4-FFF2-40B4-BE49-F238E27FC236}">
                <a16:creationId xmlns:a16="http://schemas.microsoft.com/office/drawing/2014/main" id="{1503C17A-D872-47D0-8925-6752B1F865E0}"/>
              </a:ext>
            </a:extLst>
          </p:cNvPr>
          <p:cNvSpPr/>
          <p:nvPr/>
        </p:nvSpPr>
        <p:spPr>
          <a:xfrm>
            <a:off x="4402329" y="2656560"/>
            <a:ext cx="3390555" cy="430887"/>
          </a:xfrm>
          <a:prstGeom prst="rect">
            <a:avLst/>
          </a:prstGeom>
        </p:spPr>
        <p:txBody>
          <a:bodyPr wrap="square">
            <a:spAutoFit/>
          </a:bodyPr>
          <a:lstStyle/>
          <a:p>
            <a:pPr lvl="0" algn="ctr" defTabSz="932742">
              <a:spcBef>
                <a:spcPct val="20000"/>
              </a:spcBef>
              <a:buSzPct val="90000"/>
            </a:pPr>
            <a:r>
              <a:rPr lang="en-US" sz="2200">
                <a:gradFill>
                  <a:gsLst>
                    <a:gs pos="1250">
                      <a:srgbClr val="000000"/>
                    </a:gs>
                    <a:gs pos="100000">
                      <a:srgbClr val="000000"/>
                    </a:gs>
                  </a:gsLst>
                  <a:lin ang="5400000" scaled="0"/>
                </a:gradFill>
                <a:latin typeface="+mj-lt"/>
                <a:cs typeface="Segoe UI" panose="020B0502040204020203" pitchFamily="34" charset="0"/>
              </a:rPr>
              <a:t>Use least privilege access</a:t>
            </a:r>
          </a:p>
        </p:txBody>
      </p:sp>
      <p:grpSp>
        <p:nvGrpSpPr>
          <p:cNvPr id="7" name="!!Verify Explicitly Icon">
            <a:extLst>
              <a:ext uri="{FF2B5EF4-FFF2-40B4-BE49-F238E27FC236}">
                <a16:creationId xmlns:a16="http://schemas.microsoft.com/office/drawing/2014/main" id="{79260146-6539-4AF9-ABBA-D128BB637587}"/>
              </a:ext>
            </a:extLst>
          </p:cNvPr>
          <p:cNvGrpSpPr/>
          <p:nvPr/>
        </p:nvGrpSpPr>
        <p:grpSpPr>
          <a:xfrm>
            <a:off x="1835074" y="1375053"/>
            <a:ext cx="1185456" cy="1185456"/>
            <a:chOff x="425171" y="1677912"/>
            <a:chExt cx="1185456" cy="1185456"/>
          </a:xfrm>
        </p:grpSpPr>
        <p:sp>
          <p:nvSpPr>
            <p:cNvPr id="8" name="Oval 7">
              <a:extLst>
                <a:ext uri="{FF2B5EF4-FFF2-40B4-BE49-F238E27FC236}">
                  <a16:creationId xmlns:a16="http://schemas.microsoft.com/office/drawing/2014/main" id="{A91072DF-C0F6-4B12-8690-B8CB0C05E1A9}"/>
                </a:ext>
              </a:extLst>
            </p:cNvPr>
            <p:cNvSpPr/>
            <p:nvPr/>
          </p:nvSpPr>
          <p:spPr bwMode="auto">
            <a:xfrm>
              <a:off x="425171" y="1677912"/>
              <a:ext cx="1185456" cy="1185456"/>
            </a:xfrm>
            <a:prstGeom prst="ellipse">
              <a:avLst/>
            </a:prstGeom>
            <a:solidFill>
              <a:srgbClr val="FFB90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9" name="Graphic 8" descr="Checklist">
              <a:extLst>
                <a:ext uri="{FF2B5EF4-FFF2-40B4-BE49-F238E27FC236}">
                  <a16:creationId xmlns:a16="http://schemas.microsoft.com/office/drawing/2014/main" id="{A6ABE645-E560-4703-9F0F-68A8810521C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3949" y="1936690"/>
              <a:ext cx="667902" cy="667902"/>
            </a:xfrm>
            <a:prstGeom prst="rect">
              <a:avLst/>
            </a:prstGeom>
          </p:spPr>
        </p:pic>
      </p:grpSp>
      <p:grpSp>
        <p:nvGrpSpPr>
          <p:cNvPr id="10" name="!!Assume breach Icon">
            <a:extLst>
              <a:ext uri="{FF2B5EF4-FFF2-40B4-BE49-F238E27FC236}">
                <a16:creationId xmlns:a16="http://schemas.microsoft.com/office/drawing/2014/main" id="{FF85D56B-E88C-4DE5-B2A9-B37705A5170A}"/>
              </a:ext>
            </a:extLst>
          </p:cNvPr>
          <p:cNvGrpSpPr/>
          <p:nvPr/>
        </p:nvGrpSpPr>
        <p:grpSpPr>
          <a:xfrm>
            <a:off x="9225689" y="1375053"/>
            <a:ext cx="1185456" cy="1185456"/>
            <a:chOff x="425172" y="3284707"/>
            <a:chExt cx="1185456" cy="1185456"/>
          </a:xfrm>
          <a:effectLst/>
        </p:grpSpPr>
        <p:sp>
          <p:nvSpPr>
            <p:cNvPr id="11" name="Oval 10">
              <a:extLst>
                <a:ext uri="{FF2B5EF4-FFF2-40B4-BE49-F238E27FC236}">
                  <a16:creationId xmlns:a16="http://schemas.microsoft.com/office/drawing/2014/main" id="{5C965F19-5042-4EF8-8A59-937B2C3F973D}"/>
                </a:ext>
              </a:extLst>
            </p:cNvPr>
            <p:cNvSpPr/>
            <p:nvPr/>
          </p:nvSpPr>
          <p:spPr bwMode="auto">
            <a:xfrm>
              <a:off x="425172" y="3284707"/>
              <a:ext cx="1185456" cy="1185456"/>
            </a:xfrm>
            <a:prstGeom prst="ellipse">
              <a:avLst/>
            </a:prstGeom>
            <a:solidFill>
              <a:srgbClr val="0078D4"/>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12" name="Graphic 11" descr="Disconnected">
              <a:extLst>
                <a:ext uri="{FF2B5EF4-FFF2-40B4-BE49-F238E27FC236}">
                  <a16:creationId xmlns:a16="http://schemas.microsoft.com/office/drawing/2014/main" id="{37951B59-8FA9-4873-BD4F-3364C7DC13E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3950" y="3543485"/>
              <a:ext cx="667902" cy="667902"/>
            </a:xfrm>
            <a:prstGeom prst="rect">
              <a:avLst/>
            </a:prstGeom>
          </p:spPr>
        </p:pic>
      </p:grpSp>
      <p:sp>
        <p:nvSpPr>
          <p:cNvPr id="13" name="!!Assume breach Text">
            <a:extLst>
              <a:ext uri="{FF2B5EF4-FFF2-40B4-BE49-F238E27FC236}">
                <a16:creationId xmlns:a16="http://schemas.microsoft.com/office/drawing/2014/main" id="{7EA7BD97-C347-44DC-A23E-673B20B47885}"/>
              </a:ext>
            </a:extLst>
          </p:cNvPr>
          <p:cNvSpPr/>
          <p:nvPr/>
        </p:nvSpPr>
        <p:spPr>
          <a:xfrm>
            <a:off x="8080898" y="2656560"/>
            <a:ext cx="3475038" cy="430887"/>
          </a:xfrm>
          <a:prstGeom prst="rect">
            <a:avLst/>
          </a:prstGeom>
        </p:spPr>
        <p:txBody>
          <a:bodyPr wrap="square">
            <a:spAutoFit/>
          </a:bodyPr>
          <a:lstStyle/>
          <a:p>
            <a:pPr algn="ctr" defTabSz="932742">
              <a:spcBef>
                <a:spcPct val="20000"/>
              </a:spcBef>
              <a:buSzPct val="90000"/>
            </a:pPr>
            <a:r>
              <a:rPr lang="en-US" sz="2200">
                <a:gradFill>
                  <a:gsLst>
                    <a:gs pos="1250">
                      <a:srgbClr val="000000"/>
                    </a:gs>
                    <a:gs pos="100000">
                      <a:srgbClr val="000000"/>
                    </a:gs>
                  </a:gsLst>
                  <a:lin ang="5400000" scaled="0"/>
                </a:gradFill>
                <a:latin typeface="+mj-lt"/>
                <a:cs typeface="Segoe UI" panose="020B0502040204020203" pitchFamily="34" charset="0"/>
              </a:rPr>
              <a:t>Assume breach</a:t>
            </a:r>
          </a:p>
        </p:txBody>
      </p:sp>
      <p:grpSp>
        <p:nvGrpSpPr>
          <p:cNvPr id="14" name="!!Least privilege Icon">
            <a:extLst>
              <a:ext uri="{FF2B5EF4-FFF2-40B4-BE49-F238E27FC236}">
                <a16:creationId xmlns:a16="http://schemas.microsoft.com/office/drawing/2014/main" id="{38C4F2A7-F633-4499-8011-D4A07ECC2991}"/>
              </a:ext>
            </a:extLst>
          </p:cNvPr>
          <p:cNvGrpSpPr/>
          <p:nvPr/>
        </p:nvGrpSpPr>
        <p:grpSpPr>
          <a:xfrm>
            <a:off x="5504878" y="1412123"/>
            <a:ext cx="1185456" cy="1185456"/>
            <a:chOff x="425171" y="4906759"/>
            <a:chExt cx="1185456" cy="1185456"/>
          </a:xfrm>
        </p:grpSpPr>
        <p:sp>
          <p:nvSpPr>
            <p:cNvPr id="15" name="Oval 14">
              <a:extLst>
                <a:ext uri="{FF2B5EF4-FFF2-40B4-BE49-F238E27FC236}">
                  <a16:creationId xmlns:a16="http://schemas.microsoft.com/office/drawing/2014/main" id="{63A53963-6ACD-48BD-BAC0-CD8D75844F7D}"/>
                </a:ext>
              </a:extLst>
            </p:cNvPr>
            <p:cNvSpPr/>
            <p:nvPr/>
          </p:nvSpPr>
          <p:spPr bwMode="auto">
            <a:xfrm>
              <a:off x="425171" y="4906759"/>
              <a:ext cx="1185456" cy="1185456"/>
            </a:xfrm>
            <a:prstGeom prst="ellipse">
              <a:avLst/>
            </a:prstGeom>
            <a:solidFill>
              <a:srgbClr val="107C1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16" name="Graphic 15" descr="Minimize">
              <a:extLst>
                <a:ext uri="{FF2B5EF4-FFF2-40B4-BE49-F238E27FC236}">
                  <a16:creationId xmlns:a16="http://schemas.microsoft.com/office/drawing/2014/main" id="{D8D30083-0B83-45BA-918B-CF76AA39CE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3949" y="5165537"/>
              <a:ext cx="667902" cy="667902"/>
            </a:xfrm>
            <a:prstGeom prst="rect">
              <a:avLst/>
            </a:prstGeom>
          </p:spPr>
        </p:pic>
      </p:grpSp>
      <p:sp>
        <p:nvSpPr>
          <p:cNvPr id="17" name="!!Verify Explicitly Text">
            <a:extLst>
              <a:ext uri="{FF2B5EF4-FFF2-40B4-BE49-F238E27FC236}">
                <a16:creationId xmlns:a16="http://schemas.microsoft.com/office/drawing/2014/main" id="{11BF83B4-FA5F-4BAB-B337-B245B10AC270}"/>
              </a:ext>
            </a:extLst>
          </p:cNvPr>
          <p:cNvSpPr/>
          <p:nvPr/>
        </p:nvSpPr>
        <p:spPr>
          <a:xfrm>
            <a:off x="690442" y="2656560"/>
            <a:ext cx="3474720" cy="430887"/>
          </a:xfrm>
          <a:prstGeom prst="rect">
            <a:avLst/>
          </a:prstGeom>
        </p:spPr>
        <p:txBody>
          <a:bodyPr wrap="square">
            <a:spAutoFit/>
          </a:bodyPr>
          <a:lstStyle/>
          <a:p>
            <a:pPr algn="ctr"/>
            <a:r>
              <a:rPr lang="en-US" sz="2200">
                <a:latin typeface="+mj-lt"/>
              </a:rPr>
              <a:t>Verify explicitly</a:t>
            </a:r>
          </a:p>
        </p:txBody>
      </p:sp>
      <p:sp>
        <p:nvSpPr>
          <p:cNvPr id="18" name="Rectangle 17">
            <a:extLst>
              <a:ext uri="{FF2B5EF4-FFF2-40B4-BE49-F238E27FC236}">
                <a16:creationId xmlns:a16="http://schemas.microsoft.com/office/drawing/2014/main" id="{69FBB1E7-37D7-47CE-8CAB-62FAFB4497A7}"/>
              </a:ext>
            </a:extLst>
          </p:cNvPr>
          <p:cNvSpPr/>
          <p:nvPr/>
        </p:nvSpPr>
        <p:spPr bwMode="auto">
          <a:xfrm>
            <a:off x="575259" y="5773994"/>
            <a:ext cx="11018520" cy="693174"/>
          </a:xfrm>
          <a:prstGeom prst="rect">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300">
                <a:solidFill>
                  <a:srgbClr val="FFFFFF"/>
                </a:solidFill>
                <a:latin typeface="+mj-lt"/>
                <a:ea typeface="Segoe UI" pitchFamily="34" charset="0"/>
                <a:cs typeface="Segoe UI" pitchFamily="34" charset="0"/>
              </a:rPr>
              <a:t>Simplify, Integrate, Automate, Consolidate</a:t>
            </a:r>
            <a:endParaRPr lang="gsw-CH" sz="2300" err="1">
              <a:solidFill>
                <a:srgbClr val="FFFFFF"/>
              </a:solidFill>
              <a:latin typeface="+mj-lt"/>
              <a:ea typeface="Segoe UI" pitchFamily="34" charset="0"/>
              <a:cs typeface="Segoe UI" pitchFamily="34" charset="0"/>
            </a:endParaRPr>
          </a:p>
        </p:txBody>
      </p:sp>
    </p:spTree>
    <p:extLst>
      <p:ext uri="{BB962C8B-B14F-4D97-AF65-F5344CB8AC3E}">
        <p14:creationId xmlns:p14="http://schemas.microsoft.com/office/powerpoint/2010/main" val="748174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3" grpId="0"/>
      <p:bldP spid="17"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F1609900-7679-49E7-B000-6194E4C21222}"/>
              </a:ext>
            </a:extLst>
          </p:cNvPr>
          <p:cNvSpPr>
            <a:spLocks noGrp="1"/>
          </p:cNvSpPr>
          <p:nvPr>
            <p:ph type="title"/>
          </p:nvPr>
        </p:nvSpPr>
        <p:spPr/>
        <p:txBody>
          <a:bodyPr/>
          <a:lstStyle/>
          <a:p>
            <a:r>
              <a:rPr lang="en-US"/>
              <a:t>Secure your organization with Zero Trust</a:t>
            </a:r>
          </a:p>
        </p:txBody>
      </p:sp>
      <p:sp>
        <p:nvSpPr>
          <p:cNvPr id="2" name="Text Placeholder 1">
            <a:extLst>
              <a:ext uri="{FF2B5EF4-FFF2-40B4-BE49-F238E27FC236}">
                <a16:creationId xmlns:a16="http://schemas.microsoft.com/office/drawing/2014/main" id="{EADAF44D-3983-444C-A9F0-9A71BD951212}"/>
              </a:ext>
            </a:extLst>
          </p:cNvPr>
          <p:cNvSpPr>
            <a:spLocks noGrp="1"/>
          </p:cNvSpPr>
          <p:nvPr>
            <p:ph type="body" sz="quarter" idx="10"/>
          </p:nvPr>
        </p:nvSpPr>
        <p:spPr>
          <a:xfrm>
            <a:off x="627490" y="1019508"/>
            <a:ext cx="10837679" cy="517890"/>
          </a:xfrm>
        </p:spPr>
        <p:txBody>
          <a:bodyPr/>
          <a:lstStyle/>
          <a:p>
            <a:r>
              <a:rPr lang="en-US"/>
              <a:t>Increase security assurances for your critical business assets</a:t>
            </a:r>
          </a:p>
        </p:txBody>
      </p:sp>
      <p:sp>
        <p:nvSpPr>
          <p:cNvPr id="101" name="TextBox 100">
            <a:extLst>
              <a:ext uri="{FF2B5EF4-FFF2-40B4-BE49-F238E27FC236}">
                <a16:creationId xmlns:a16="http://schemas.microsoft.com/office/drawing/2014/main" id="{636B6276-6ECE-844C-BC1B-8D8B0EC35C7E}"/>
              </a:ext>
            </a:extLst>
          </p:cNvPr>
          <p:cNvSpPr txBox="1"/>
          <p:nvPr/>
        </p:nvSpPr>
        <p:spPr>
          <a:xfrm>
            <a:off x="-268628" y="2277289"/>
            <a:ext cx="12192000" cy="276999"/>
          </a:xfrm>
          <a:prstGeom prst="rect">
            <a:avLst/>
          </a:prstGeom>
          <a:noFill/>
        </p:spPr>
        <p:txBody>
          <a:bodyPr wrap="square" lIns="0" tIns="0" rIns="0" bIns="0" rtlCol="0">
            <a:spAutoFit/>
          </a:bodyPr>
          <a:lstStyle/>
          <a:p>
            <a:pPr algn="ctr"/>
            <a:r>
              <a:rPr lang="en-US">
                <a:latin typeface="+mj-lt"/>
              </a:rPr>
              <a:t>Verify explicitly  |  Use least privilege access  |  Assume breach</a:t>
            </a:r>
          </a:p>
        </p:txBody>
      </p:sp>
      <p:cxnSp>
        <p:nvCxnSpPr>
          <p:cNvPr id="90" name="Straight Connector 89">
            <a:extLst>
              <a:ext uri="{FF2B5EF4-FFF2-40B4-BE49-F238E27FC236}">
                <a16:creationId xmlns:a16="http://schemas.microsoft.com/office/drawing/2014/main" id="{DB88C573-00BC-3B4F-8B52-AE0F0DA74184}"/>
              </a:ext>
              <a:ext uri="{C183D7F6-B498-43B3-948B-1728B52AA6E4}">
                <adec:decorative xmlns:adec="http://schemas.microsoft.com/office/drawing/2017/decorative" val="1"/>
              </a:ext>
            </a:extLst>
          </p:cNvPr>
          <p:cNvCxnSpPr/>
          <p:nvPr/>
        </p:nvCxnSpPr>
        <p:spPr>
          <a:xfrm>
            <a:off x="3336601" y="4165246"/>
            <a:ext cx="5112328" cy="0"/>
          </a:xfrm>
          <a:prstGeom prst="line">
            <a:avLst/>
          </a:prstGeom>
          <a:noFill/>
          <a:ln w="444500" cap="flat" cmpd="sng" algn="ctr">
            <a:solidFill>
              <a:schemeClr val="bg2"/>
            </a:solidFill>
            <a:prstDash val="solid"/>
            <a:headEnd type="none"/>
            <a:tailEnd type="none"/>
          </a:ln>
          <a:effectLst/>
        </p:spPr>
      </p:cxnSp>
      <p:sp>
        <p:nvSpPr>
          <p:cNvPr id="91" name="TextBox 90">
            <a:extLst>
              <a:ext uri="{FF2B5EF4-FFF2-40B4-BE49-F238E27FC236}">
                <a16:creationId xmlns:a16="http://schemas.microsoft.com/office/drawing/2014/main" id="{7ABDC568-1ADC-EB44-8F61-306F048FD8C4}"/>
              </a:ext>
            </a:extLst>
          </p:cNvPr>
          <p:cNvSpPr txBox="1"/>
          <p:nvPr/>
        </p:nvSpPr>
        <p:spPr>
          <a:xfrm>
            <a:off x="601709" y="3730010"/>
            <a:ext cx="964276" cy="246221"/>
          </a:xfrm>
          <a:prstGeom prst="rect">
            <a:avLst/>
          </a:prstGeom>
          <a:noFill/>
        </p:spPr>
        <p:txBody>
          <a:bodyPr wrap="square" lIns="0" tIns="0" rIns="0" bIns="0" rtlCol="0">
            <a:spAutoFit/>
          </a:bodyPr>
          <a:lstStyle/>
          <a:p>
            <a:pPr algn="r"/>
            <a:r>
              <a:rPr lang="en-US" sz="1600" b="1">
                <a:latin typeface="Segoe UI Semibold" panose="020B0502040204020203" pitchFamily="34" charset="0"/>
                <a:cs typeface="Segoe UI Semibold" panose="020B0502040204020203" pitchFamily="34" charset="0"/>
              </a:rPr>
              <a:t>Identities</a:t>
            </a:r>
          </a:p>
        </p:txBody>
      </p:sp>
      <p:sp>
        <p:nvSpPr>
          <p:cNvPr id="98" name="TextBox 97">
            <a:extLst>
              <a:ext uri="{FF2B5EF4-FFF2-40B4-BE49-F238E27FC236}">
                <a16:creationId xmlns:a16="http://schemas.microsoft.com/office/drawing/2014/main" id="{EAF149FF-46C2-3B4F-8AFB-125BB74A2DEB}"/>
              </a:ext>
            </a:extLst>
          </p:cNvPr>
          <p:cNvSpPr txBox="1"/>
          <p:nvPr/>
        </p:nvSpPr>
        <p:spPr>
          <a:xfrm>
            <a:off x="596167" y="4404263"/>
            <a:ext cx="964276" cy="246221"/>
          </a:xfrm>
          <a:prstGeom prst="rect">
            <a:avLst/>
          </a:prstGeom>
          <a:noFill/>
        </p:spPr>
        <p:txBody>
          <a:bodyPr wrap="square" lIns="0" tIns="0" rIns="0" bIns="0" rtlCol="0">
            <a:spAutoFit/>
          </a:bodyPr>
          <a:lstStyle/>
          <a:p>
            <a:pPr algn="r"/>
            <a:r>
              <a:rPr lang="en-US" sz="1600" b="1">
                <a:latin typeface="Segoe UI Semibold" panose="020B0502040204020203" pitchFamily="34" charset="0"/>
                <a:cs typeface="Segoe UI Semibold" panose="020B0502040204020203" pitchFamily="34" charset="0"/>
              </a:rPr>
              <a:t>Endpoints</a:t>
            </a:r>
          </a:p>
        </p:txBody>
      </p:sp>
      <p:sp>
        <p:nvSpPr>
          <p:cNvPr id="92" name="Oval 91">
            <a:extLst>
              <a:ext uri="{FF2B5EF4-FFF2-40B4-BE49-F238E27FC236}">
                <a16:creationId xmlns:a16="http://schemas.microsoft.com/office/drawing/2014/main" id="{9236C0AE-915E-5140-853B-260C4DBA14D1}"/>
              </a:ext>
              <a:ext uri="{C183D7F6-B498-43B3-948B-1728B52AA6E4}">
                <adec:decorative xmlns:adec="http://schemas.microsoft.com/office/drawing/2017/decorative" val="1"/>
              </a:ext>
            </a:extLst>
          </p:cNvPr>
          <p:cNvSpPr/>
          <p:nvPr/>
        </p:nvSpPr>
        <p:spPr bwMode="auto">
          <a:xfrm rot="2723764">
            <a:off x="4687216" y="3010610"/>
            <a:ext cx="2320510" cy="2320510"/>
          </a:xfrm>
          <a:prstGeom prst="ellipse">
            <a:avLst/>
          </a:prstGeom>
          <a:solidFill>
            <a:schemeClr val="accent1"/>
          </a:solidFill>
          <a:ln w="444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3" name="04R">
            <a:extLst>
              <a:ext uri="{FF2B5EF4-FFF2-40B4-BE49-F238E27FC236}">
                <a16:creationId xmlns:a16="http://schemas.microsoft.com/office/drawing/2014/main" id="{51ACD28D-434F-0441-BD60-61D2D8FA558B}"/>
              </a:ext>
            </a:extLst>
          </p:cNvPr>
          <p:cNvSpPr/>
          <p:nvPr/>
        </p:nvSpPr>
        <p:spPr bwMode="auto">
          <a:xfrm>
            <a:off x="5472012" y="3417227"/>
            <a:ext cx="750917" cy="26803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367">
              <a:spcBef>
                <a:spcPct val="0"/>
              </a:spcBef>
              <a:spcAft>
                <a:spcPts val="1176"/>
              </a:spcAft>
            </a:pPr>
            <a:r>
              <a:rPr lang="en-US" sz="1200" b="1">
                <a:ln w="3175">
                  <a:noFill/>
                </a:ln>
                <a:latin typeface="Segoe UI Semibold" panose="020B0502040204020203" pitchFamily="34" charset="0"/>
                <a:cs typeface="Segoe UI Semibold" panose="020B0502040204020203" pitchFamily="34" charset="0"/>
              </a:rPr>
              <a:t>Context</a:t>
            </a:r>
            <a:endParaRPr lang="en-US" sz="1200" b="1">
              <a:latin typeface="Segoe UI Semibold" panose="020B0502040204020203" pitchFamily="34" charset="0"/>
              <a:cs typeface="Segoe UI Semibold" panose="020B0502040204020203" pitchFamily="34" charset="0"/>
            </a:endParaRPr>
          </a:p>
        </p:txBody>
      </p:sp>
      <p:sp>
        <p:nvSpPr>
          <p:cNvPr id="102" name="04R">
            <a:extLst>
              <a:ext uri="{FF2B5EF4-FFF2-40B4-BE49-F238E27FC236}">
                <a16:creationId xmlns:a16="http://schemas.microsoft.com/office/drawing/2014/main" id="{2AE5F5E1-6602-9244-83FE-ECE01CD2FB7E}"/>
              </a:ext>
            </a:extLst>
          </p:cNvPr>
          <p:cNvSpPr/>
          <p:nvPr/>
        </p:nvSpPr>
        <p:spPr bwMode="auto">
          <a:xfrm>
            <a:off x="5122452" y="3772716"/>
            <a:ext cx="1471353" cy="957619"/>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367">
              <a:lnSpc>
                <a:spcPts val="1860"/>
              </a:lnSpc>
              <a:spcBef>
                <a:spcPct val="0"/>
              </a:spcBef>
              <a:spcAft>
                <a:spcPts val="1176"/>
              </a:spcAft>
            </a:pPr>
            <a:r>
              <a:rPr lang="en-US" sz="1600" b="1">
                <a:ln w="3175">
                  <a:noFill/>
                </a:ln>
                <a:solidFill>
                  <a:schemeClr val="bg1"/>
                </a:solidFill>
                <a:latin typeface="Segoe UI Semibold" panose="020B0502040204020203" pitchFamily="34" charset="0"/>
                <a:cs typeface="Segoe UI Semibold" panose="020B0502040204020203" pitchFamily="34" charset="0"/>
              </a:rPr>
              <a:t>Security enforcement policy</a:t>
            </a:r>
            <a:endParaRPr lang="en-US" sz="1600">
              <a:solidFill>
                <a:schemeClr val="bg1"/>
              </a:solidFill>
              <a:latin typeface="Segoe UI"/>
            </a:endParaRPr>
          </a:p>
        </p:txBody>
      </p:sp>
      <p:sp>
        <p:nvSpPr>
          <p:cNvPr id="94" name="04R">
            <a:extLst>
              <a:ext uri="{FF2B5EF4-FFF2-40B4-BE49-F238E27FC236}">
                <a16:creationId xmlns:a16="http://schemas.microsoft.com/office/drawing/2014/main" id="{35E6C826-9770-3E43-A767-DD02C8C16A81}"/>
              </a:ext>
            </a:extLst>
          </p:cNvPr>
          <p:cNvSpPr/>
          <p:nvPr/>
        </p:nvSpPr>
        <p:spPr bwMode="auto">
          <a:xfrm>
            <a:off x="5472011" y="4714720"/>
            <a:ext cx="750917" cy="26803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367">
              <a:spcBef>
                <a:spcPct val="0"/>
              </a:spcBef>
              <a:spcAft>
                <a:spcPts val="1176"/>
              </a:spcAft>
            </a:pPr>
            <a:r>
              <a:rPr lang="en-US" sz="1200" b="1">
                <a:ln w="3175">
                  <a:noFill/>
                </a:ln>
                <a:latin typeface="Segoe UI Semibold" panose="020B0502040204020203" pitchFamily="34" charset="0"/>
                <a:cs typeface="Segoe UI Semibold" panose="020B0502040204020203" pitchFamily="34" charset="0"/>
              </a:rPr>
              <a:t>Control</a:t>
            </a:r>
            <a:endParaRPr lang="en-US" sz="1200" b="1">
              <a:latin typeface="Segoe UI Semibold" panose="020B0502040204020203" pitchFamily="34" charset="0"/>
              <a:cs typeface="Segoe UI Semibold" panose="020B0502040204020203" pitchFamily="34" charset="0"/>
            </a:endParaRPr>
          </a:p>
        </p:txBody>
      </p:sp>
      <p:sp>
        <p:nvSpPr>
          <p:cNvPr id="95" name="04R">
            <a:extLst>
              <a:ext uri="{FF2B5EF4-FFF2-40B4-BE49-F238E27FC236}">
                <a16:creationId xmlns:a16="http://schemas.microsoft.com/office/drawing/2014/main" id="{C87CA520-EB87-CD4F-B4B1-B6AD2FD103A3}"/>
              </a:ext>
            </a:extLst>
          </p:cNvPr>
          <p:cNvSpPr/>
          <p:nvPr/>
        </p:nvSpPr>
        <p:spPr bwMode="auto">
          <a:xfrm>
            <a:off x="4052881" y="5843114"/>
            <a:ext cx="3679767" cy="44512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367">
              <a:spcBef>
                <a:spcPct val="0"/>
              </a:spcBef>
              <a:spcAft>
                <a:spcPts val="1176"/>
              </a:spcAft>
            </a:pPr>
            <a:r>
              <a:rPr lang="en-US" sz="1400" b="1">
                <a:ln w="3175">
                  <a:noFill/>
                </a:ln>
                <a:latin typeface="Segoe UI Semibold" panose="020B0502040204020203" pitchFamily="34" charset="0"/>
                <a:cs typeface="Segoe UI Semibold" panose="020B0502040204020203" pitchFamily="34" charset="0"/>
              </a:rPr>
              <a:t>Visibility  |  Analytics  |  Automation</a:t>
            </a:r>
            <a:endParaRPr lang="en-US" sz="1400">
              <a:latin typeface="Segoe UI"/>
            </a:endParaRPr>
          </a:p>
        </p:txBody>
      </p:sp>
      <p:sp>
        <p:nvSpPr>
          <p:cNvPr id="96" name="Graphic 4">
            <a:extLst>
              <a:ext uri="{FF2B5EF4-FFF2-40B4-BE49-F238E27FC236}">
                <a16:creationId xmlns:a16="http://schemas.microsoft.com/office/drawing/2014/main" id="{304E03FC-13F5-9E42-B0EA-C654414C966D}"/>
              </a:ext>
              <a:ext uri="{C183D7F6-B498-43B3-948B-1728B52AA6E4}">
                <adec:decorative xmlns:adec="http://schemas.microsoft.com/office/drawing/2017/decorative" val="1"/>
              </a:ext>
            </a:extLst>
          </p:cNvPr>
          <p:cNvSpPr/>
          <p:nvPr/>
        </p:nvSpPr>
        <p:spPr>
          <a:xfrm flipH="1">
            <a:off x="7988801" y="3022192"/>
            <a:ext cx="1427680" cy="232697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endParaRPr lang="en-US"/>
          </a:p>
        </p:txBody>
      </p:sp>
      <p:sp>
        <p:nvSpPr>
          <p:cNvPr id="97" name="Oval 96">
            <a:extLst>
              <a:ext uri="{FF2B5EF4-FFF2-40B4-BE49-F238E27FC236}">
                <a16:creationId xmlns:a16="http://schemas.microsoft.com/office/drawing/2014/main" id="{58DD6023-F8F5-3B4F-A54B-97312A5B7B7C}"/>
              </a:ext>
              <a:ext uri="{C183D7F6-B498-43B3-948B-1728B52AA6E4}">
                <adec:decorative xmlns:adec="http://schemas.microsoft.com/office/drawing/2017/decorative" val="1"/>
              </a:ext>
            </a:extLst>
          </p:cNvPr>
          <p:cNvSpPr/>
          <p:nvPr/>
        </p:nvSpPr>
        <p:spPr bwMode="auto">
          <a:xfrm>
            <a:off x="1749854" y="3650573"/>
            <a:ext cx="405095" cy="405095"/>
          </a:xfrm>
          <a:prstGeom prst="ellipse">
            <a:avLst/>
          </a:prstGeom>
          <a:solidFill>
            <a:schemeClr val="accent2"/>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1CB006A7-342C-D345-8D2A-46CA5BB7753B}"/>
              </a:ext>
              <a:ext uri="{C183D7F6-B498-43B3-948B-1728B52AA6E4}">
                <adec:decorative xmlns:adec="http://schemas.microsoft.com/office/drawing/2017/decorative" val="1"/>
              </a:ext>
            </a:extLst>
          </p:cNvPr>
          <p:cNvSpPr/>
          <p:nvPr/>
        </p:nvSpPr>
        <p:spPr bwMode="auto">
          <a:xfrm>
            <a:off x="1749854" y="4324826"/>
            <a:ext cx="405095" cy="405095"/>
          </a:xfrm>
          <a:prstGeom prst="ellipse">
            <a:avLst/>
          </a:prstGeom>
          <a:solidFill>
            <a:schemeClr val="accent2"/>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0" name="Graphic 4">
            <a:extLst>
              <a:ext uri="{FF2B5EF4-FFF2-40B4-BE49-F238E27FC236}">
                <a16:creationId xmlns:a16="http://schemas.microsoft.com/office/drawing/2014/main" id="{E9E0C901-0A0A-744F-83CC-335C18BEA30A}"/>
              </a:ext>
              <a:ext uri="{C183D7F6-B498-43B3-948B-1728B52AA6E4}">
                <adec:decorative xmlns:adec="http://schemas.microsoft.com/office/drawing/2017/decorative" val="1"/>
              </a:ext>
            </a:extLst>
          </p:cNvPr>
          <p:cNvSpPr/>
          <p:nvPr/>
        </p:nvSpPr>
        <p:spPr>
          <a:xfrm>
            <a:off x="2214225" y="3033276"/>
            <a:ext cx="1427680" cy="232697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endParaRPr lang="en-US"/>
          </a:p>
        </p:txBody>
      </p:sp>
      <p:sp>
        <p:nvSpPr>
          <p:cNvPr id="103" name="Graphic 6">
            <a:extLst>
              <a:ext uri="{FF2B5EF4-FFF2-40B4-BE49-F238E27FC236}">
                <a16:creationId xmlns:a16="http://schemas.microsoft.com/office/drawing/2014/main" id="{FD5F87F5-1336-B84D-A639-F68299A2066B}"/>
              </a:ext>
              <a:ext uri="{C183D7F6-B498-43B3-948B-1728B52AA6E4}">
                <adec:decorative xmlns:adec="http://schemas.microsoft.com/office/drawing/2017/decorative" val="1"/>
              </a:ext>
            </a:extLst>
          </p:cNvPr>
          <p:cNvSpPr/>
          <p:nvPr/>
        </p:nvSpPr>
        <p:spPr>
          <a:xfrm>
            <a:off x="1844769" y="4445640"/>
            <a:ext cx="213824" cy="157056"/>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952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people_12">
            <a:extLst>
              <a:ext uri="{FF2B5EF4-FFF2-40B4-BE49-F238E27FC236}">
                <a16:creationId xmlns:a16="http://schemas.microsoft.com/office/drawing/2014/main" id="{2A0A1F8D-A672-DB4F-BEE6-FFEA0F85D5DE}"/>
              </a:ext>
              <a:ext uri="{C183D7F6-B498-43B3-948B-1728B52AA6E4}">
                <adec:decorative xmlns:adec="http://schemas.microsoft.com/office/drawing/2017/decorative" val="1"/>
              </a:ext>
            </a:extLst>
          </p:cNvPr>
          <p:cNvSpPr>
            <a:spLocks noChangeAspect="1" noEditPoints="1"/>
          </p:cNvSpPr>
          <p:nvPr/>
        </p:nvSpPr>
        <p:spPr bwMode="auto">
          <a:xfrm>
            <a:off x="1827359" y="3746510"/>
            <a:ext cx="248642" cy="21213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12" name="TextBox 111">
            <a:extLst>
              <a:ext uri="{FF2B5EF4-FFF2-40B4-BE49-F238E27FC236}">
                <a16:creationId xmlns:a16="http://schemas.microsoft.com/office/drawing/2014/main" id="{CAFDCCA6-54F1-5048-82B2-FD1A2C1F8A8C}"/>
              </a:ext>
            </a:extLst>
          </p:cNvPr>
          <p:cNvSpPr txBox="1"/>
          <p:nvPr/>
        </p:nvSpPr>
        <p:spPr>
          <a:xfrm>
            <a:off x="10219542" y="3070995"/>
            <a:ext cx="964276" cy="246221"/>
          </a:xfrm>
          <a:prstGeom prst="rect">
            <a:avLst/>
          </a:prstGeom>
          <a:noFill/>
        </p:spPr>
        <p:txBody>
          <a:bodyPr wrap="square" lIns="0" tIns="0" rIns="0" bIns="0" rtlCol="0">
            <a:spAutoFit/>
          </a:bodyPr>
          <a:lstStyle/>
          <a:p>
            <a:pPr algn="l"/>
            <a:r>
              <a:rPr lang="en-US" sz="1600" b="1">
                <a:latin typeface="Segoe UI Semibold" panose="020B0502040204020203" pitchFamily="34" charset="0"/>
                <a:cs typeface="Segoe UI Semibold" panose="020B0502040204020203" pitchFamily="34" charset="0"/>
              </a:rPr>
              <a:t>Data</a:t>
            </a:r>
          </a:p>
        </p:txBody>
      </p:sp>
      <p:sp>
        <p:nvSpPr>
          <p:cNvPr id="120" name="TextBox 119">
            <a:extLst>
              <a:ext uri="{FF2B5EF4-FFF2-40B4-BE49-F238E27FC236}">
                <a16:creationId xmlns:a16="http://schemas.microsoft.com/office/drawing/2014/main" id="{C2E25BB5-5C03-FB41-8969-8E5670B4CA79}"/>
              </a:ext>
            </a:extLst>
          </p:cNvPr>
          <p:cNvSpPr txBox="1"/>
          <p:nvPr/>
        </p:nvSpPr>
        <p:spPr>
          <a:xfrm>
            <a:off x="10219542" y="3730010"/>
            <a:ext cx="964276" cy="246221"/>
          </a:xfrm>
          <a:prstGeom prst="rect">
            <a:avLst/>
          </a:prstGeom>
          <a:noFill/>
        </p:spPr>
        <p:txBody>
          <a:bodyPr wrap="square" lIns="0" tIns="0" rIns="0" bIns="0" rtlCol="0">
            <a:spAutoFit/>
          </a:bodyPr>
          <a:lstStyle/>
          <a:p>
            <a:pPr algn="l"/>
            <a:r>
              <a:rPr lang="en-US" sz="1600" b="1">
                <a:latin typeface="Segoe UI Semibold" panose="020B0502040204020203" pitchFamily="34" charset="0"/>
                <a:cs typeface="Segoe UI Semibold" panose="020B0502040204020203" pitchFamily="34" charset="0"/>
              </a:rPr>
              <a:t>Apps</a:t>
            </a:r>
          </a:p>
        </p:txBody>
      </p:sp>
      <p:sp>
        <p:nvSpPr>
          <p:cNvPr id="106" name="TextBox 105">
            <a:extLst>
              <a:ext uri="{FF2B5EF4-FFF2-40B4-BE49-F238E27FC236}">
                <a16:creationId xmlns:a16="http://schemas.microsoft.com/office/drawing/2014/main" id="{8C90E31C-831A-ED4C-8116-BEA697F02B1E}"/>
              </a:ext>
            </a:extLst>
          </p:cNvPr>
          <p:cNvSpPr txBox="1"/>
          <p:nvPr/>
        </p:nvSpPr>
        <p:spPr>
          <a:xfrm>
            <a:off x="10219542" y="4404263"/>
            <a:ext cx="1282931" cy="246221"/>
          </a:xfrm>
          <a:prstGeom prst="rect">
            <a:avLst/>
          </a:prstGeom>
          <a:noFill/>
        </p:spPr>
        <p:txBody>
          <a:bodyPr wrap="square" lIns="0" tIns="0" rIns="0" bIns="0" rtlCol="0">
            <a:spAutoFit/>
          </a:bodyPr>
          <a:lstStyle/>
          <a:p>
            <a:pPr algn="l"/>
            <a:r>
              <a:rPr lang="en-US" sz="1600" b="1">
                <a:latin typeface="Segoe UI Semibold" panose="020B0502040204020203" pitchFamily="34" charset="0"/>
                <a:cs typeface="Segoe UI Semibold" panose="020B0502040204020203" pitchFamily="34" charset="0"/>
              </a:rPr>
              <a:t>Infrastructure</a:t>
            </a:r>
          </a:p>
        </p:txBody>
      </p:sp>
      <p:sp>
        <p:nvSpPr>
          <p:cNvPr id="116" name="TextBox 115">
            <a:extLst>
              <a:ext uri="{FF2B5EF4-FFF2-40B4-BE49-F238E27FC236}">
                <a16:creationId xmlns:a16="http://schemas.microsoft.com/office/drawing/2014/main" id="{2E3C321A-5E43-A646-BF02-3E47C1608D6B}"/>
              </a:ext>
            </a:extLst>
          </p:cNvPr>
          <p:cNvSpPr txBox="1"/>
          <p:nvPr/>
        </p:nvSpPr>
        <p:spPr>
          <a:xfrm>
            <a:off x="10219542" y="5063278"/>
            <a:ext cx="964276" cy="246221"/>
          </a:xfrm>
          <a:prstGeom prst="rect">
            <a:avLst/>
          </a:prstGeom>
          <a:noFill/>
        </p:spPr>
        <p:txBody>
          <a:bodyPr wrap="square" lIns="0" tIns="0" rIns="0" bIns="0" rtlCol="0">
            <a:spAutoFit/>
          </a:bodyPr>
          <a:lstStyle/>
          <a:p>
            <a:pPr algn="l"/>
            <a:r>
              <a:rPr lang="en-US" sz="1600" b="1">
                <a:latin typeface="Segoe UI Semibold" panose="020B0502040204020203" pitchFamily="34" charset="0"/>
                <a:cs typeface="Segoe UI Semibold" panose="020B0502040204020203" pitchFamily="34" charset="0"/>
              </a:rPr>
              <a:t>Network</a:t>
            </a:r>
          </a:p>
        </p:txBody>
      </p:sp>
      <p:sp>
        <p:nvSpPr>
          <p:cNvPr id="107" name="Oval 106">
            <a:extLst>
              <a:ext uri="{FF2B5EF4-FFF2-40B4-BE49-F238E27FC236}">
                <a16:creationId xmlns:a16="http://schemas.microsoft.com/office/drawing/2014/main" id="{1B702C95-BE4F-264F-80CF-64D656CB9A59}"/>
              </a:ext>
              <a:ext uri="{C183D7F6-B498-43B3-948B-1728B52AA6E4}">
                <adec:decorative xmlns:adec="http://schemas.microsoft.com/office/drawing/2017/decorative" val="1"/>
              </a:ext>
            </a:extLst>
          </p:cNvPr>
          <p:cNvSpPr/>
          <p:nvPr/>
        </p:nvSpPr>
        <p:spPr bwMode="auto">
          <a:xfrm>
            <a:off x="9634481" y="4324826"/>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833CE22D-0D05-DA42-A766-59A3839AB274}"/>
              </a:ext>
              <a:ext uri="{C183D7F6-B498-43B3-948B-1728B52AA6E4}">
                <adec:decorative xmlns:adec="http://schemas.microsoft.com/office/drawing/2017/decorative" val="1"/>
              </a:ext>
            </a:extLst>
          </p:cNvPr>
          <p:cNvGrpSpPr/>
          <p:nvPr/>
        </p:nvGrpSpPr>
        <p:grpSpPr>
          <a:xfrm>
            <a:off x="9698680" y="4461483"/>
            <a:ext cx="286883" cy="125370"/>
            <a:chOff x="8612908" y="4468298"/>
            <a:chExt cx="710536" cy="310508"/>
          </a:xfrm>
        </p:grpSpPr>
        <p:sp>
          <p:nvSpPr>
            <p:cNvPr id="109" name="Database_EFC7">
              <a:extLst>
                <a:ext uri="{FF2B5EF4-FFF2-40B4-BE49-F238E27FC236}">
                  <a16:creationId xmlns:a16="http://schemas.microsoft.com/office/drawing/2014/main" id="{086B7056-5740-8442-94AF-7FBC0C494E97}"/>
                </a:ext>
              </a:extLst>
            </p:cNvPr>
            <p:cNvSpPr>
              <a:spLocks noChangeAspect="1" noEditPoints="1"/>
            </p:cNvSpPr>
            <p:nvPr/>
          </p:nvSpPr>
          <p:spPr bwMode="auto">
            <a:xfrm>
              <a:off x="8612908" y="4468298"/>
              <a:ext cx="238882" cy="31050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10" name="cloud">
              <a:extLst>
                <a:ext uri="{FF2B5EF4-FFF2-40B4-BE49-F238E27FC236}">
                  <a16:creationId xmlns:a16="http://schemas.microsoft.com/office/drawing/2014/main" id="{4108D8D2-041B-F84C-9257-A06D7BB4F948}"/>
                </a:ext>
              </a:extLst>
            </p:cNvPr>
            <p:cNvSpPr>
              <a:spLocks noChangeAspect="1"/>
            </p:cNvSpPr>
            <p:nvPr/>
          </p:nvSpPr>
          <p:spPr bwMode="auto">
            <a:xfrm>
              <a:off x="8926005" y="4497806"/>
              <a:ext cx="397439" cy="2514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sp>
        <p:nvSpPr>
          <p:cNvPr id="113" name="Oval 112">
            <a:extLst>
              <a:ext uri="{FF2B5EF4-FFF2-40B4-BE49-F238E27FC236}">
                <a16:creationId xmlns:a16="http://schemas.microsoft.com/office/drawing/2014/main" id="{7F15C37D-6B42-3741-8C08-40C0A75661C6}"/>
              </a:ext>
              <a:ext uri="{C183D7F6-B498-43B3-948B-1728B52AA6E4}">
                <adec:decorative xmlns:adec="http://schemas.microsoft.com/office/drawing/2017/decorative" val="1"/>
              </a:ext>
            </a:extLst>
          </p:cNvPr>
          <p:cNvSpPr/>
          <p:nvPr/>
        </p:nvSpPr>
        <p:spPr bwMode="auto">
          <a:xfrm>
            <a:off x="9634481" y="3008186"/>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binary">
            <a:extLst>
              <a:ext uri="{FF2B5EF4-FFF2-40B4-BE49-F238E27FC236}">
                <a16:creationId xmlns:a16="http://schemas.microsoft.com/office/drawing/2014/main" id="{6B7B6881-9D4E-0445-9F99-1E777A51E1C0}"/>
              </a:ext>
              <a:ext uri="{C183D7F6-B498-43B3-948B-1728B52AA6E4}">
                <adec:decorative xmlns:adec="http://schemas.microsoft.com/office/drawing/2017/decorative" val="1"/>
              </a:ext>
            </a:extLst>
          </p:cNvPr>
          <p:cNvSpPr>
            <a:spLocks noChangeAspect="1" noEditPoints="1"/>
          </p:cNvSpPr>
          <p:nvPr/>
        </p:nvSpPr>
        <p:spPr bwMode="auto">
          <a:xfrm>
            <a:off x="9760280" y="3142805"/>
            <a:ext cx="158972" cy="1372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71AA69F9-7674-7144-80AD-CB8E5D9D4513}"/>
              </a:ext>
              <a:ext uri="{C183D7F6-B498-43B3-948B-1728B52AA6E4}">
                <adec:decorative xmlns:adec="http://schemas.microsoft.com/office/drawing/2017/decorative" val="1"/>
              </a:ext>
            </a:extLst>
          </p:cNvPr>
          <p:cNvSpPr/>
          <p:nvPr/>
        </p:nvSpPr>
        <p:spPr bwMode="auto">
          <a:xfrm>
            <a:off x="9634481" y="4975530"/>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8" name="Org_ECA6">
            <a:extLst>
              <a:ext uri="{FF2B5EF4-FFF2-40B4-BE49-F238E27FC236}">
                <a16:creationId xmlns:a16="http://schemas.microsoft.com/office/drawing/2014/main" id="{963E4D9D-E4C1-DC4A-84D1-A3582C8D5661}"/>
              </a:ext>
              <a:ext uri="{C183D7F6-B498-43B3-948B-1728B52AA6E4}">
                <adec:decorative xmlns:adec="http://schemas.microsoft.com/office/drawing/2017/decorative" val="1"/>
              </a:ext>
            </a:extLst>
          </p:cNvPr>
          <p:cNvSpPr>
            <a:spLocks noChangeAspect="1" noEditPoints="1"/>
          </p:cNvSpPr>
          <p:nvPr/>
        </p:nvSpPr>
        <p:spPr bwMode="auto">
          <a:xfrm>
            <a:off x="9746917" y="5063278"/>
            <a:ext cx="198332" cy="19843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1" name="Oval 120">
            <a:extLst>
              <a:ext uri="{FF2B5EF4-FFF2-40B4-BE49-F238E27FC236}">
                <a16:creationId xmlns:a16="http://schemas.microsoft.com/office/drawing/2014/main" id="{02169DCF-C2A8-B745-9974-376803D8B9DC}"/>
              </a:ext>
              <a:ext uri="{C183D7F6-B498-43B3-948B-1728B52AA6E4}">
                <adec:decorative xmlns:adec="http://schemas.microsoft.com/office/drawing/2017/decorative" val="1"/>
              </a:ext>
            </a:extLst>
          </p:cNvPr>
          <p:cNvSpPr/>
          <p:nvPr/>
        </p:nvSpPr>
        <p:spPr bwMode="auto">
          <a:xfrm>
            <a:off x="9634481" y="3650573"/>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22" name="Group 121">
            <a:extLst>
              <a:ext uri="{FF2B5EF4-FFF2-40B4-BE49-F238E27FC236}">
                <a16:creationId xmlns:a16="http://schemas.microsoft.com/office/drawing/2014/main" id="{BA4F40E0-9B52-0B47-9BC2-1DE23135CFD5}"/>
              </a:ext>
              <a:ext uri="{C183D7F6-B498-43B3-948B-1728B52AA6E4}">
                <adec:decorative xmlns:adec="http://schemas.microsoft.com/office/drawing/2017/decorative" val="1"/>
              </a:ext>
            </a:extLst>
          </p:cNvPr>
          <p:cNvGrpSpPr/>
          <p:nvPr/>
        </p:nvGrpSpPr>
        <p:grpSpPr>
          <a:xfrm>
            <a:off x="9729502" y="3754718"/>
            <a:ext cx="216206" cy="202231"/>
            <a:chOff x="9729502" y="3945509"/>
            <a:chExt cx="216206" cy="202231"/>
          </a:xfrm>
        </p:grpSpPr>
        <p:sp>
          <p:nvSpPr>
            <p:cNvPr id="123" name="Graphic 25">
              <a:extLst>
                <a:ext uri="{FF2B5EF4-FFF2-40B4-BE49-F238E27FC236}">
                  <a16:creationId xmlns:a16="http://schemas.microsoft.com/office/drawing/2014/main" id="{F54AB2EA-DD6A-5D43-9F12-81C95DFD4705}"/>
                </a:ext>
              </a:extLst>
            </p:cNvPr>
            <p:cNvSpPr/>
            <p:nvPr/>
          </p:nvSpPr>
          <p:spPr>
            <a:xfrm flipH="1">
              <a:off x="9729502" y="3945509"/>
              <a:ext cx="181563" cy="145261"/>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Rectangle 123">
              <a:extLst>
                <a:ext uri="{FF2B5EF4-FFF2-40B4-BE49-F238E27FC236}">
                  <a16:creationId xmlns:a16="http://schemas.microsoft.com/office/drawing/2014/main" id="{CFD72410-18D8-0B4E-BEE6-45FF02D613A0}"/>
                </a:ext>
              </a:extLst>
            </p:cNvPr>
            <p:cNvSpPr/>
            <p:nvPr/>
          </p:nvSpPr>
          <p:spPr bwMode="auto">
            <a:xfrm>
              <a:off x="9764169" y="4002488"/>
              <a:ext cx="156465" cy="10355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5" name="Group 124">
              <a:extLst>
                <a:ext uri="{FF2B5EF4-FFF2-40B4-BE49-F238E27FC236}">
                  <a16:creationId xmlns:a16="http://schemas.microsoft.com/office/drawing/2014/main" id="{08570C13-A8E1-4C4F-8298-D2476685BC1C}"/>
                </a:ext>
              </a:extLst>
            </p:cNvPr>
            <p:cNvGrpSpPr/>
            <p:nvPr/>
          </p:nvGrpSpPr>
          <p:grpSpPr>
            <a:xfrm>
              <a:off x="9764146" y="4002480"/>
              <a:ext cx="181562" cy="145260"/>
              <a:chOff x="9971998" y="2762984"/>
              <a:chExt cx="437439" cy="349979"/>
            </a:xfrm>
          </p:grpSpPr>
          <p:sp>
            <p:nvSpPr>
              <p:cNvPr id="126" name="Freeform: Shape 300">
                <a:extLst>
                  <a:ext uri="{FF2B5EF4-FFF2-40B4-BE49-F238E27FC236}">
                    <a16:creationId xmlns:a16="http://schemas.microsoft.com/office/drawing/2014/main" id="{448D4F32-AA9E-3C48-8DB6-53EB890209D5}"/>
                  </a:ext>
                </a:extLst>
              </p:cNvPr>
              <p:cNvSpPr/>
              <p:nvPr/>
            </p:nvSpPr>
            <p:spPr>
              <a:xfrm>
                <a:off x="10136513" y="2916542"/>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noFill/>
              <a:ln w="9525"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7" name="Graphic 25">
                <a:extLst>
                  <a:ext uri="{FF2B5EF4-FFF2-40B4-BE49-F238E27FC236}">
                    <a16:creationId xmlns:a16="http://schemas.microsoft.com/office/drawing/2014/main" id="{3EBC5DFC-82B3-2145-B94C-45C321269542}"/>
                  </a:ext>
                </a:extLst>
              </p:cNvPr>
              <p:cNvSpPr/>
              <p:nvPr/>
            </p:nvSpPr>
            <p:spPr>
              <a:xfrm flipH="1">
                <a:off x="9971998" y="276298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28" name="Arc 127">
            <a:extLst>
              <a:ext uri="{FF2B5EF4-FFF2-40B4-BE49-F238E27FC236}">
                <a16:creationId xmlns:a16="http://schemas.microsoft.com/office/drawing/2014/main" id="{07F49730-10D2-E041-946D-84ABF769F066}"/>
              </a:ext>
              <a:ext uri="{C183D7F6-B498-43B3-948B-1728B52AA6E4}">
                <adec:decorative xmlns:adec="http://schemas.microsoft.com/office/drawing/2017/decorative" val="1"/>
              </a:ext>
            </a:extLst>
          </p:cNvPr>
          <p:cNvSpPr/>
          <p:nvPr/>
        </p:nvSpPr>
        <p:spPr>
          <a:xfrm rot="2707555">
            <a:off x="5165838" y="3453537"/>
            <a:ext cx="1423418" cy="1423418"/>
          </a:xfrm>
          <a:prstGeom prst="arc">
            <a:avLst>
              <a:gd name="adj1" fmla="val 15595671"/>
              <a:gd name="adj2" fmla="val 881904"/>
            </a:avLst>
          </a:prstGeom>
          <a:noFill/>
          <a:ln w="31750" cap="rnd" cmpd="sng" algn="ctr">
            <a:solidFill>
              <a:schemeClr val="tx1"/>
            </a:solidFill>
            <a:prstDash val="sysDot"/>
            <a:headEnd type="none"/>
            <a:tailEnd type="none"/>
          </a:ln>
          <a:effectLst/>
        </p:spPr>
        <p:txBody>
          <a:bodyPr rtlCol="0" anchor="ctr"/>
          <a:lstStyle/>
          <a:p>
            <a:pPr algn="ctr"/>
            <a:endParaRPr lang="en-US"/>
          </a:p>
        </p:txBody>
      </p:sp>
      <p:sp>
        <p:nvSpPr>
          <p:cNvPr id="129" name="Arc 128">
            <a:extLst>
              <a:ext uri="{FF2B5EF4-FFF2-40B4-BE49-F238E27FC236}">
                <a16:creationId xmlns:a16="http://schemas.microsoft.com/office/drawing/2014/main" id="{D8AD6725-B453-A243-92BF-B00675297E23}"/>
              </a:ext>
              <a:ext uri="{C183D7F6-B498-43B3-948B-1728B52AA6E4}">
                <adec:decorative xmlns:adec="http://schemas.microsoft.com/office/drawing/2017/decorative" val="1"/>
              </a:ext>
            </a:extLst>
          </p:cNvPr>
          <p:cNvSpPr/>
          <p:nvPr/>
        </p:nvSpPr>
        <p:spPr>
          <a:xfrm rot="18892445" flipH="1">
            <a:off x="5108956" y="3453537"/>
            <a:ext cx="1423418" cy="1423418"/>
          </a:xfrm>
          <a:prstGeom prst="arc">
            <a:avLst>
              <a:gd name="adj1" fmla="val 15595671"/>
              <a:gd name="adj2" fmla="val 881904"/>
            </a:avLst>
          </a:prstGeom>
          <a:noFill/>
          <a:ln w="31750" cap="rnd" cmpd="sng" algn="ctr">
            <a:solidFill>
              <a:schemeClr val="tx1"/>
            </a:solidFill>
            <a:prstDash val="sysDot"/>
            <a:headEnd type="none"/>
            <a:tailEnd type="none"/>
          </a:ln>
          <a:effectLst/>
        </p:spPr>
        <p:txBody>
          <a:bodyPr rtlCol="0" anchor="ctr"/>
          <a:lstStyle/>
          <a:p>
            <a:pPr algn="ctr"/>
            <a:endParaRPr lang="en-US"/>
          </a:p>
        </p:txBody>
      </p:sp>
    </p:spTree>
    <p:extLst>
      <p:ext uri="{BB962C8B-B14F-4D97-AF65-F5344CB8AC3E}">
        <p14:creationId xmlns:p14="http://schemas.microsoft.com/office/powerpoint/2010/main" val="3160278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7489F9D9-6794-9E44-9BBF-D677F3CC6E71}"/>
              </a:ext>
            </a:extLst>
          </p:cNvPr>
          <p:cNvSpPr>
            <a:spLocks noGrp="1"/>
          </p:cNvSpPr>
          <p:nvPr>
            <p:ph type="title"/>
          </p:nvPr>
        </p:nvSpPr>
        <p:spPr/>
        <p:txBody>
          <a:bodyPr/>
          <a:lstStyle/>
          <a:p>
            <a:r>
              <a:rPr lang="en-US"/>
              <a:t>Secure digital transformation</a:t>
            </a:r>
            <a:br>
              <a:rPr lang="en-US"/>
            </a:br>
            <a:endParaRPr lang="en-US"/>
          </a:p>
        </p:txBody>
      </p:sp>
      <p:sp>
        <p:nvSpPr>
          <p:cNvPr id="4" name="Text Placeholder 3">
            <a:extLst>
              <a:ext uri="{FF2B5EF4-FFF2-40B4-BE49-F238E27FC236}">
                <a16:creationId xmlns:a16="http://schemas.microsoft.com/office/drawing/2014/main" id="{D0E0917F-2472-464C-BCE7-64900B1B7750}"/>
              </a:ext>
            </a:extLst>
          </p:cNvPr>
          <p:cNvSpPr>
            <a:spLocks noGrp="1"/>
          </p:cNvSpPr>
          <p:nvPr>
            <p:ph type="body" sz="quarter" idx="10"/>
          </p:nvPr>
        </p:nvSpPr>
        <p:spPr/>
        <p:txBody>
          <a:bodyPr/>
          <a:lstStyle/>
          <a:p>
            <a:r>
              <a:rPr lang="en-US"/>
              <a:t>By building Zero Trust foundations</a:t>
            </a:r>
          </a:p>
          <a:p>
            <a:endParaRPr lang="en-US"/>
          </a:p>
        </p:txBody>
      </p:sp>
      <p:sp>
        <p:nvSpPr>
          <p:cNvPr id="27" name="TextBox 26">
            <a:hlinkClick r:id="rId3" action="ppaction://hlinksldjump"/>
            <a:extLst>
              <a:ext uri="{FF2B5EF4-FFF2-40B4-BE49-F238E27FC236}">
                <a16:creationId xmlns:a16="http://schemas.microsoft.com/office/drawing/2014/main" id="{E65329AB-7E46-9843-A8EB-50B33F165864}"/>
              </a:ext>
            </a:extLst>
          </p:cNvPr>
          <p:cNvSpPr txBox="1"/>
          <p:nvPr/>
        </p:nvSpPr>
        <p:spPr>
          <a:xfrm>
            <a:off x="1170224" y="4766749"/>
            <a:ext cx="2253625" cy="769078"/>
          </a:xfrm>
          <a:prstGeom prst="rect">
            <a:avLst/>
          </a:prstGeom>
          <a:noFill/>
        </p:spPr>
        <p:txBody>
          <a:bodyPr wrap="square" lIns="121868" tIns="134055" rIns="121868" bIns="134055" rtlCol="0" anchor="t" anchorCtr="0">
            <a:noAutofit/>
          </a:bodyPr>
          <a:lstStyle/>
          <a:p>
            <a:pPr marL="0" lvl="1" algn="ctr" defTabSz="621901">
              <a:spcBef>
                <a:spcPct val="0"/>
              </a:spcBef>
              <a:buClr>
                <a:srgbClr val="0078D4"/>
              </a:buClr>
              <a:buSzPct val="90000"/>
              <a:defRPr/>
            </a:pPr>
            <a:r>
              <a:rPr lang="en-US" sz="1400" b="1" kern="0">
                <a:solidFill>
                  <a:srgbClr val="000000"/>
                </a:solidFill>
                <a:latin typeface="Segoe UI Semibold" panose="020B0502040204020203" pitchFamily="34" charset="0"/>
                <a:cs typeface="Segoe UI Semibold" panose="020B0502040204020203" pitchFamily="34" charset="0"/>
              </a:rPr>
              <a:t>Modernize identity and endpoint management</a:t>
            </a:r>
          </a:p>
          <a:p>
            <a:pPr marL="0" lvl="1" algn="ctr" defTabSz="621901">
              <a:spcBef>
                <a:spcPct val="0"/>
              </a:spcBef>
              <a:buClr>
                <a:srgbClr val="0078D4"/>
              </a:buClr>
              <a:buSzPct val="90000"/>
              <a:defRPr/>
            </a:pPr>
            <a:endParaRPr lang="en-US" sz="1400" b="1" kern="0">
              <a:solidFill>
                <a:srgbClr val="000000"/>
              </a:solidFill>
              <a:latin typeface="Segoe UI Semibold" panose="020B0502040204020203" pitchFamily="34" charset="0"/>
              <a:cs typeface="Segoe UI Semibold" panose="020B0502040204020203" pitchFamily="34" charset="0"/>
            </a:endParaRPr>
          </a:p>
        </p:txBody>
      </p:sp>
      <p:cxnSp>
        <p:nvCxnSpPr>
          <p:cNvPr id="28" name="Straight Connector 27">
            <a:extLst>
              <a:ext uri="{FF2B5EF4-FFF2-40B4-BE49-F238E27FC236}">
                <a16:creationId xmlns:a16="http://schemas.microsoft.com/office/drawing/2014/main" id="{795E6AA8-EEAE-C148-B804-5EDA727353FD}"/>
              </a:ext>
              <a:ext uri="{C183D7F6-B498-43B3-948B-1728B52AA6E4}">
                <adec:decorative xmlns:adec="http://schemas.microsoft.com/office/drawing/2017/decorative" val="1"/>
              </a:ext>
            </a:extLst>
          </p:cNvPr>
          <p:cNvCxnSpPr>
            <a:cxnSpLocks/>
          </p:cNvCxnSpPr>
          <p:nvPr/>
        </p:nvCxnSpPr>
        <p:spPr>
          <a:xfrm>
            <a:off x="0" y="3726520"/>
            <a:ext cx="12192000" cy="0"/>
          </a:xfrm>
          <a:prstGeom prst="line">
            <a:avLst/>
          </a:prstGeom>
          <a:noFill/>
          <a:ln w="190500" cap="flat" cmpd="sng" algn="ctr">
            <a:solidFill>
              <a:schemeClr val="bg2"/>
            </a:solidFill>
            <a:prstDash val="solid"/>
            <a:headEnd type="none"/>
            <a:tailEnd type="none"/>
          </a:ln>
          <a:effectLst/>
        </p:spPr>
      </p:cxnSp>
      <p:sp>
        <p:nvSpPr>
          <p:cNvPr id="29" name="Oval 28">
            <a:hlinkClick r:id="rId3" action="ppaction://hlinksldjump"/>
            <a:extLst>
              <a:ext uri="{FF2B5EF4-FFF2-40B4-BE49-F238E27FC236}">
                <a16:creationId xmlns:a16="http://schemas.microsoft.com/office/drawing/2014/main" id="{3D7ECF49-69A2-7F4F-856E-2CA00AC3EBB0}"/>
              </a:ext>
              <a:ext uri="{C183D7F6-B498-43B3-948B-1728B52AA6E4}">
                <adec:decorative xmlns:adec="http://schemas.microsoft.com/office/drawing/2017/decorative" val="1"/>
              </a:ext>
            </a:extLst>
          </p:cNvPr>
          <p:cNvSpPr/>
          <p:nvPr/>
        </p:nvSpPr>
        <p:spPr bwMode="auto">
          <a:xfrm>
            <a:off x="1429976" y="2866135"/>
            <a:ext cx="1720770" cy="1720770"/>
          </a:xfrm>
          <a:prstGeom prst="ellipse">
            <a:avLst/>
          </a:prstGeom>
          <a:solidFill>
            <a:schemeClr val="accent2"/>
          </a:solidFill>
          <a:ln w="190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200">
              <a:solidFill>
                <a:srgbClr val="FFFFFF"/>
              </a:solidFill>
              <a:latin typeface="Segoe UI Semibold"/>
              <a:cs typeface="Segoe UI" pitchFamily="34" charset="0"/>
            </a:endParaRPr>
          </a:p>
        </p:txBody>
      </p:sp>
      <p:sp>
        <p:nvSpPr>
          <p:cNvPr id="30" name="Oval 29">
            <a:hlinkClick r:id="rId4" action="ppaction://hlinksldjump"/>
            <a:extLst>
              <a:ext uri="{FF2B5EF4-FFF2-40B4-BE49-F238E27FC236}">
                <a16:creationId xmlns:a16="http://schemas.microsoft.com/office/drawing/2014/main" id="{5BAF8B77-E59D-614D-B2F0-CABCE5021694}"/>
              </a:ext>
              <a:ext uri="{C183D7F6-B498-43B3-948B-1728B52AA6E4}">
                <adec:decorative xmlns:adec="http://schemas.microsoft.com/office/drawing/2017/decorative" val="1"/>
              </a:ext>
            </a:extLst>
          </p:cNvPr>
          <p:cNvSpPr/>
          <p:nvPr/>
        </p:nvSpPr>
        <p:spPr bwMode="auto">
          <a:xfrm>
            <a:off x="4084086" y="2866135"/>
            <a:ext cx="1720770" cy="1720770"/>
          </a:xfrm>
          <a:prstGeom prst="ellipse">
            <a:avLst/>
          </a:prstGeom>
          <a:solidFill>
            <a:schemeClr val="accent1"/>
          </a:solidFill>
          <a:ln w="190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200">
              <a:solidFill>
                <a:schemeClr val="bg1"/>
              </a:solidFill>
              <a:latin typeface="Segoe UI Semibold"/>
              <a:cs typeface="Segoe UI" pitchFamily="34" charset="0"/>
            </a:endParaRPr>
          </a:p>
        </p:txBody>
      </p:sp>
      <p:sp>
        <p:nvSpPr>
          <p:cNvPr id="31" name="Oval 30">
            <a:hlinkClick r:id="rId5" action="ppaction://hlinksldjump"/>
            <a:extLst>
              <a:ext uri="{FF2B5EF4-FFF2-40B4-BE49-F238E27FC236}">
                <a16:creationId xmlns:a16="http://schemas.microsoft.com/office/drawing/2014/main" id="{DA8F768B-23C2-F74C-A242-B54BDA0BADA8}"/>
              </a:ext>
              <a:ext uri="{C183D7F6-B498-43B3-948B-1728B52AA6E4}">
                <adec:decorative xmlns:adec="http://schemas.microsoft.com/office/drawing/2017/decorative" val="1"/>
              </a:ext>
            </a:extLst>
          </p:cNvPr>
          <p:cNvSpPr/>
          <p:nvPr/>
        </p:nvSpPr>
        <p:spPr bwMode="auto">
          <a:xfrm>
            <a:off x="6623544" y="2866135"/>
            <a:ext cx="1720770" cy="1720770"/>
          </a:xfrm>
          <a:prstGeom prst="ellipse">
            <a:avLst/>
          </a:prstGeom>
          <a:solidFill>
            <a:schemeClr val="accent3"/>
          </a:solidFill>
          <a:ln w="190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200">
              <a:solidFill>
                <a:srgbClr val="FFFFFF"/>
              </a:solidFill>
              <a:latin typeface="Segoe UI Semibold"/>
              <a:cs typeface="Segoe UI" pitchFamily="34" charset="0"/>
            </a:endParaRPr>
          </a:p>
        </p:txBody>
      </p:sp>
      <p:sp>
        <p:nvSpPr>
          <p:cNvPr id="32" name="TextBox 31">
            <a:hlinkClick r:id="rId4" action="ppaction://hlinksldjump"/>
            <a:extLst>
              <a:ext uri="{FF2B5EF4-FFF2-40B4-BE49-F238E27FC236}">
                <a16:creationId xmlns:a16="http://schemas.microsoft.com/office/drawing/2014/main" id="{2D9A0385-64B0-CB49-894F-EE035687EEBC}"/>
              </a:ext>
            </a:extLst>
          </p:cNvPr>
          <p:cNvSpPr txBox="1"/>
          <p:nvPr/>
        </p:nvSpPr>
        <p:spPr>
          <a:xfrm>
            <a:off x="3896878" y="4766749"/>
            <a:ext cx="2095186" cy="769078"/>
          </a:xfrm>
          <a:prstGeom prst="rect">
            <a:avLst/>
          </a:prstGeom>
          <a:noFill/>
        </p:spPr>
        <p:txBody>
          <a:bodyPr wrap="square" lIns="121868" tIns="134055" rIns="121868" bIns="134055" rtlCol="0" anchor="t" anchorCtr="0">
            <a:noAutofit/>
          </a:bodyPr>
          <a:lstStyle/>
          <a:p>
            <a:pPr marL="0" lvl="1" algn="ctr" defTabSz="621901">
              <a:spcBef>
                <a:spcPct val="0"/>
              </a:spcBef>
              <a:buClr>
                <a:srgbClr val="0078D4"/>
              </a:buClr>
              <a:buSzPct val="90000"/>
              <a:defRPr/>
            </a:pPr>
            <a:r>
              <a:rPr lang="en-US" sz="1400" b="1" kern="0">
                <a:solidFill>
                  <a:srgbClr val="000000"/>
                </a:solidFill>
                <a:latin typeface="Segoe UI Semibold" panose="020B0502040204020203" pitchFamily="34" charset="0"/>
                <a:cs typeface="Segoe UI Semibold" panose="020B0502040204020203" pitchFamily="34" charset="0"/>
              </a:rPr>
              <a:t>Secure the hybrid workforce</a:t>
            </a:r>
          </a:p>
          <a:p>
            <a:pPr marL="0" lvl="1" algn="ctr" defTabSz="621901">
              <a:spcBef>
                <a:spcPct val="0"/>
              </a:spcBef>
              <a:buClr>
                <a:srgbClr val="0078D4"/>
              </a:buClr>
              <a:buSzPct val="90000"/>
              <a:defRPr/>
            </a:pPr>
            <a:endParaRPr lang="en-US" sz="1400" b="1" kern="0">
              <a:solidFill>
                <a:srgbClr val="000000"/>
              </a:solidFill>
              <a:latin typeface="Segoe UI Semibold" panose="020B0502040204020203" pitchFamily="34" charset="0"/>
              <a:cs typeface="Segoe UI Semibold" panose="020B0502040204020203" pitchFamily="34" charset="0"/>
            </a:endParaRPr>
          </a:p>
        </p:txBody>
      </p:sp>
      <p:sp>
        <p:nvSpPr>
          <p:cNvPr id="33" name="Oval 32">
            <a:hlinkClick r:id="" action="ppaction://noaction"/>
            <a:extLst>
              <a:ext uri="{FF2B5EF4-FFF2-40B4-BE49-F238E27FC236}">
                <a16:creationId xmlns:a16="http://schemas.microsoft.com/office/drawing/2014/main" id="{A7101EA4-A0AD-C046-A69B-2A548393D552}"/>
              </a:ext>
              <a:ext uri="{C183D7F6-B498-43B3-948B-1728B52AA6E4}">
                <adec:decorative xmlns:adec="http://schemas.microsoft.com/office/drawing/2017/decorative" val="1"/>
              </a:ext>
            </a:extLst>
          </p:cNvPr>
          <p:cNvSpPr/>
          <p:nvPr/>
        </p:nvSpPr>
        <p:spPr bwMode="auto">
          <a:xfrm>
            <a:off x="9221082" y="2866135"/>
            <a:ext cx="1720770" cy="1720770"/>
          </a:xfrm>
          <a:prstGeom prst="ellipse">
            <a:avLst/>
          </a:prstGeom>
          <a:solidFill>
            <a:schemeClr val="accent4"/>
          </a:solidFill>
          <a:ln w="190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964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200">
              <a:solidFill>
                <a:srgbClr val="FFFFFF"/>
              </a:solidFill>
              <a:latin typeface="Segoe UI Semibold"/>
              <a:cs typeface="Segoe UI" pitchFamily="34" charset="0"/>
            </a:endParaRPr>
          </a:p>
        </p:txBody>
      </p:sp>
      <p:sp>
        <p:nvSpPr>
          <p:cNvPr id="34" name="TextBox 33">
            <a:hlinkClick r:id="rId5" action="ppaction://hlinksldjump"/>
            <a:extLst>
              <a:ext uri="{FF2B5EF4-FFF2-40B4-BE49-F238E27FC236}">
                <a16:creationId xmlns:a16="http://schemas.microsoft.com/office/drawing/2014/main" id="{51A9BAAC-59ED-0344-BF1B-E7B0D0DAEADE}"/>
              </a:ext>
            </a:extLst>
          </p:cNvPr>
          <p:cNvSpPr txBox="1"/>
          <p:nvPr/>
        </p:nvSpPr>
        <p:spPr>
          <a:xfrm>
            <a:off x="6436336" y="4766749"/>
            <a:ext cx="2095186" cy="680542"/>
          </a:xfrm>
          <a:prstGeom prst="rect">
            <a:avLst/>
          </a:prstGeom>
          <a:noFill/>
        </p:spPr>
        <p:txBody>
          <a:bodyPr wrap="square" lIns="121868" tIns="134055" rIns="121868" bIns="134055" rtlCol="0" anchor="t" anchorCtr="0">
            <a:noAutofit/>
          </a:bodyPr>
          <a:lstStyle/>
          <a:p>
            <a:pPr marL="0" lvl="1" algn="ctr" defTabSz="621901">
              <a:spcBef>
                <a:spcPct val="0"/>
              </a:spcBef>
              <a:buClr>
                <a:srgbClr val="0078D4"/>
              </a:buClr>
              <a:buSzPct val="90000"/>
              <a:defRPr/>
            </a:pPr>
            <a:r>
              <a:rPr lang="en-US" sz="1400" b="1" kern="0">
                <a:solidFill>
                  <a:srgbClr val="000000"/>
                </a:solidFill>
                <a:latin typeface="Segoe UI Semibold" panose="020B0502040204020203" pitchFamily="34" charset="0"/>
                <a:cs typeface="Segoe UI Semibold" panose="020B0502040204020203" pitchFamily="34" charset="0"/>
              </a:rPr>
              <a:t>Transform employee experiences</a:t>
            </a:r>
          </a:p>
          <a:p>
            <a:pPr marL="0" lvl="1" algn="ctr" defTabSz="621901">
              <a:spcBef>
                <a:spcPct val="0"/>
              </a:spcBef>
              <a:buClr>
                <a:srgbClr val="0078D4"/>
              </a:buClr>
              <a:buSzPct val="90000"/>
              <a:defRPr/>
            </a:pPr>
            <a:endParaRPr lang="en-US" sz="1400" b="1" kern="0">
              <a:solidFill>
                <a:srgbClr val="000000"/>
              </a:solidFill>
              <a:latin typeface="Segoe UI Semibold" panose="020B0502040204020203" pitchFamily="34" charset="0"/>
              <a:cs typeface="Segoe UI Semibold" panose="020B0502040204020203" pitchFamily="34" charset="0"/>
            </a:endParaRPr>
          </a:p>
        </p:txBody>
      </p:sp>
      <p:sp>
        <p:nvSpPr>
          <p:cNvPr id="35" name="TextBox 34">
            <a:hlinkClick r:id="" action="ppaction://noaction"/>
            <a:extLst>
              <a:ext uri="{FF2B5EF4-FFF2-40B4-BE49-F238E27FC236}">
                <a16:creationId xmlns:a16="http://schemas.microsoft.com/office/drawing/2014/main" id="{E01B8539-CEFF-D440-B5D3-5039C93FE987}"/>
              </a:ext>
            </a:extLst>
          </p:cNvPr>
          <p:cNvSpPr txBox="1"/>
          <p:nvPr/>
        </p:nvSpPr>
        <p:spPr>
          <a:xfrm>
            <a:off x="8965282" y="4766747"/>
            <a:ext cx="2232370" cy="680541"/>
          </a:xfrm>
          <a:prstGeom prst="rect">
            <a:avLst/>
          </a:prstGeom>
          <a:noFill/>
        </p:spPr>
        <p:txBody>
          <a:bodyPr wrap="square" lIns="121868" tIns="134055" rIns="121868" bIns="134055" rtlCol="0" anchor="t" anchorCtr="0">
            <a:noAutofit/>
          </a:bodyPr>
          <a:lstStyle/>
          <a:p>
            <a:pPr marL="0" lvl="1" algn="ctr" defTabSz="621901">
              <a:spcBef>
                <a:spcPct val="0"/>
              </a:spcBef>
              <a:buClr>
                <a:srgbClr val="0078D4"/>
              </a:buClr>
              <a:buSzPct val="90000"/>
              <a:defRPr/>
            </a:pPr>
            <a:r>
              <a:rPr lang="en-US" sz="1400" b="1" kern="0">
                <a:solidFill>
                  <a:srgbClr val="000000"/>
                </a:solidFill>
                <a:latin typeface="Segoe UI Semibold" panose="020B0502040204020203" pitchFamily="34" charset="0"/>
                <a:cs typeface="Segoe UI Semibold" panose="020B0502040204020203" pitchFamily="34" charset="0"/>
              </a:rPr>
              <a:t>Customize secure access for all user types</a:t>
            </a:r>
          </a:p>
          <a:p>
            <a:pPr marL="0" lvl="1" algn="ctr" defTabSz="621901">
              <a:spcBef>
                <a:spcPct val="0"/>
              </a:spcBef>
              <a:buClr>
                <a:srgbClr val="0078D4"/>
              </a:buClr>
              <a:buSzPct val="90000"/>
              <a:defRPr/>
            </a:pPr>
            <a:endParaRPr lang="en-US" sz="1400" b="1" kern="0">
              <a:solidFill>
                <a:srgbClr val="000000"/>
              </a:solidFill>
              <a:latin typeface="Segoe UI Semibold" panose="020B0502040204020203" pitchFamily="34" charset="0"/>
              <a:cs typeface="Segoe UI Semibold" panose="020B0502040204020203" pitchFamily="34" charset="0"/>
            </a:endParaRPr>
          </a:p>
        </p:txBody>
      </p:sp>
      <p:sp>
        <p:nvSpPr>
          <p:cNvPr id="58" name="Graphic 6">
            <a:hlinkClick r:id="rId3" action="ppaction://hlinksldjump"/>
            <a:extLst>
              <a:ext uri="{FF2B5EF4-FFF2-40B4-BE49-F238E27FC236}">
                <a16:creationId xmlns:a16="http://schemas.microsoft.com/office/drawing/2014/main" id="{2080CF0D-D4C3-485C-BCC2-F30E54FE3F0E}"/>
              </a:ext>
              <a:ext uri="{C183D7F6-B498-43B3-948B-1728B52AA6E4}">
                <adec:decorative xmlns:adec="http://schemas.microsoft.com/office/drawing/2017/decorative" val="1"/>
              </a:ext>
            </a:extLst>
          </p:cNvPr>
          <p:cNvSpPr/>
          <p:nvPr/>
        </p:nvSpPr>
        <p:spPr>
          <a:xfrm>
            <a:off x="1835884" y="3387797"/>
            <a:ext cx="922306" cy="677446"/>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9050" cap="sq">
            <a:solidFill>
              <a:srgbClr val="FFFFFF"/>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ndParaRPr>
          </a:p>
        </p:txBody>
      </p:sp>
      <p:sp>
        <p:nvSpPr>
          <p:cNvPr id="59" name="people_12">
            <a:hlinkClick r:id="rId5" action="ppaction://hlinksldjump"/>
            <a:extLst>
              <a:ext uri="{FF2B5EF4-FFF2-40B4-BE49-F238E27FC236}">
                <a16:creationId xmlns:a16="http://schemas.microsoft.com/office/drawing/2014/main" id="{5FEAA2F7-DD6D-4B59-990A-C5109875B9EF}"/>
              </a:ext>
              <a:ext uri="{C183D7F6-B498-43B3-948B-1728B52AA6E4}">
                <adec:decorative xmlns:adec="http://schemas.microsoft.com/office/drawing/2017/decorative" val="1"/>
              </a:ext>
            </a:extLst>
          </p:cNvPr>
          <p:cNvSpPr>
            <a:spLocks noChangeAspect="1" noEditPoints="1"/>
          </p:cNvSpPr>
          <p:nvPr/>
        </p:nvSpPr>
        <p:spPr bwMode="auto">
          <a:xfrm>
            <a:off x="7043820" y="3358433"/>
            <a:ext cx="898000" cy="76615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latin typeface="Segoe UI"/>
            </a:endParaRPr>
          </a:p>
        </p:txBody>
      </p:sp>
      <p:sp>
        <p:nvSpPr>
          <p:cNvPr id="60" name="Lock">
            <a:hlinkClick r:id="" action="ppaction://noaction"/>
            <a:extLst>
              <a:ext uri="{FF2B5EF4-FFF2-40B4-BE49-F238E27FC236}">
                <a16:creationId xmlns:a16="http://schemas.microsoft.com/office/drawing/2014/main" id="{D333AFDA-5F13-41E9-84E7-7AEA843930F2}"/>
              </a:ext>
              <a:ext uri="{C183D7F6-B498-43B3-948B-1728B52AA6E4}">
                <adec:decorative xmlns:adec="http://schemas.microsoft.com/office/drawing/2017/decorative" val="1"/>
              </a:ext>
            </a:extLst>
          </p:cNvPr>
          <p:cNvSpPr>
            <a:spLocks noChangeAspect="1" noEditPoints="1"/>
          </p:cNvSpPr>
          <p:nvPr/>
        </p:nvSpPr>
        <p:spPr bwMode="auto">
          <a:xfrm>
            <a:off x="9780543" y="3305932"/>
            <a:ext cx="601848" cy="84117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ndParaRPr>
          </a:p>
        </p:txBody>
      </p:sp>
      <p:sp>
        <p:nvSpPr>
          <p:cNvPr id="61" name="Shield_EA18">
            <a:hlinkClick r:id="rId4" action="ppaction://hlinksldjump"/>
            <a:extLst>
              <a:ext uri="{FF2B5EF4-FFF2-40B4-BE49-F238E27FC236}">
                <a16:creationId xmlns:a16="http://schemas.microsoft.com/office/drawing/2014/main" id="{F51C87F0-4652-4538-9204-81D7727AF70D}"/>
              </a:ext>
              <a:ext uri="{C183D7F6-B498-43B3-948B-1728B52AA6E4}">
                <adec:decorative xmlns:adec="http://schemas.microsoft.com/office/drawing/2017/decorative" val="1"/>
              </a:ext>
            </a:extLst>
          </p:cNvPr>
          <p:cNvSpPr>
            <a:spLocks noChangeAspect="1"/>
          </p:cNvSpPr>
          <p:nvPr/>
        </p:nvSpPr>
        <p:spPr bwMode="auto">
          <a:xfrm>
            <a:off x="4565732" y="3325931"/>
            <a:ext cx="780670" cy="83115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a:endParaRPr>
          </a:p>
        </p:txBody>
      </p:sp>
    </p:spTree>
    <p:extLst>
      <p:ext uri="{BB962C8B-B14F-4D97-AF65-F5344CB8AC3E}">
        <p14:creationId xmlns:p14="http://schemas.microsoft.com/office/powerpoint/2010/main" val="2070902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63">
            <a:extLst>
              <a:ext uri="{FF2B5EF4-FFF2-40B4-BE49-F238E27FC236}">
                <a16:creationId xmlns:a16="http://schemas.microsoft.com/office/drawing/2014/main" id="{6E62FDD1-9682-3B47-965E-013EE2E7D661}"/>
              </a:ext>
            </a:extLst>
          </p:cNvPr>
          <p:cNvSpPr>
            <a:spLocks noGrp="1"/>
          </p:cNvSpPr>
          <p:nvPr>
            <p:ph type="title"/>
          </p:nvPr>
        </p:nvSpPr>
        <p:spPr>
          <a:xfrm>
            <a:off x="613202" y="465510"/>
            <a:ext cx="11018520" cy="1107996"/>
          </a:xfrm>
        </p:spPr>
        <p:txBody>
          <a:bodyPr/>
          <a:lstStyle/>
          <a:p>
            <a:pPr rtl="0" eaLnBrk="1" latinLnBrk="0" hangingPunct="1"/>
            <a:r>
              <a:rPr lang="en-US" kern="1200">
                <a:solidFill>
                  <a:srgbClr val="000000"/>
                </a:solidFill>
                <a:effectLst/>
                <a:ea typeface="+mn-ea"/>
                <a:cs typeface="+mn-cs"/>
              </a:rPr>
              <a:t>Summary – What should be top of mind</a:t>
            </a:r>
            <a:endParaRPr lang="en-US">
              <a:effectLst/>
            </a:endParaRPr>
          </a:p>
          <a:p>
            <a:endParaRPr lang="en-US"/>
          </a:p>
        </p:txBody>
      </p:sp>
      <p:sp>
        <p:nvSpPr>
          <p:cNvPr id="36" name="Title 1">
            <a:extLst>
              <a:ext uri="{FF2B5EF4-FFF2-40B4-BE49-F238E27FC236}">
                <a16:creationId xmlns:a16="http://schemas.microsoft.com/office/drawing/2014/main" id="{340A9DA2-602C-E24B-B9E2-E726D947D474}"/>
              </a:ext>
            </a:extLst>
          </p:cNvPr>
          <p:cNvSpPr txBox="1">
            <a:spLocks/>
          </p:cNvSpPr>
          <p:nvPr/>
        </p:nvSpPr>
        <p:spPr>
          <a:xfrm>
            <a:off x="2388389" y="1810615"/>
            <a:ext cx="3067846" cy="898770"/>
          </a:xfrm>
          <a:prstGeom prst="rect">
            <a:avLst/>
          </a:prstGeom>
          <a:solidFill>
            <a:schemeClr val="bg1"/>
          </a:solidFill>
        </p:spPr>
        <p:txBody>
          <a:bodyPr vert="horz" wrap="square" lIns="182880" tIns="0" rIns="91440" bIns="0" rtlCol="0" anchor="ctr" anchorCtr="0">
            <a:noAutofit/>
          </a:bodyPr>
          <a:lstStyle>
            <a:lvl1pPr algn="l" defTabSz="932719" rtl="0" eaLnBrk="1" latinLnBrk="0" hangingPunct="1">
              <a:lnSpc>
                <a:spcPct val="100000"/>
              </a:lnSpc>
              <a:spcBef>
                <a:spcPct val="0"/>
              </a:spcBef>
              <a:buNone/>
              <a:defRPr lang="en-US" sz="3600" b="0" kern="1200" cap="none" spc="-51"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a:lnSpc>
                <a:spcPts val="2500"/>
              </a:lnSpc>
            </a:pPr>
            <a:r>
              <a:rPr lang="en-US" sz="2000" b="1" kern="0" spc="0">
                <a:ln>
                  <a:noFill/>
                </a:ln>
                <a:solidFill>
                  <a:srgbClr val="000000"/>
                </a:solidFill>
                <a:latin typeface="Segoe UI Semibold" panose="020B0502040204020203" pitchFamily="34" charset="0"/>
                <a:cs typeface="Segoe UI Semibold" panose="020B0502040204020203" pitchFamily="34" charset="0"/>
              </a:rPr>
              <a:t>Modernize identity and endpoint management</a:t>
            </a:r>
          </a:p>
        </p:txBody>
      </p:sp>
      <p:sp>
        <p:nvSpPr>
          <p:cNvPr id="48" name="Text Placeholder 7">
            <a:extLst>
              <a:ext uri="{FF2B5EF4-FFF2-40B4-BE49-F238E27FC236}">
                <a16:creationId xmlns:a16="http://schemas.microsoft.com/office/drawing/2014/main" id="{F23E1CB5-997D-014E-94E8-70A9C46C3269}"/>
              </a:ext>
            </a:extLst>
          </p:cNvPr>
          <p:cNvSpPr txBox="1">
            <a:spLocks/>
          </p:cNvSpPr>
          <p:nvPr/>
        </p:nvSpPr>
        <p:spPr>
          <a:xfrm>
            <a:off x="6825511" y="1920377"/>
            <a:ext cx="4401929" cy="864447"/>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12"/>
              </a:spcBef>
              <a:spcAft>
                <a:spcPts val="500"/>
              </a:spcAft>
              <a:buNone/>
              <a:defRPr/>
            </a:pPr>
            <a:r>
              <a:rPr lang="en-US" sz="1600" b="1">
                <a:solidFill>
                  <a:srgbClr val="0078D4"/>
                </a:solidFill>
                <a:latin typeface="Segoe UI Semibold"/>
                <a:cs typeface="+mn-cs"/>
              </a:rPr>
              <a:t>Reduce </a:t>
            </a:r>
            <a:r>
              <a:rPr lang="en-US" sz="1600">
                <a:solidFill>
                  <a:srgbClr val="000000"/>
                </a:solidFill>
                <a:latin typeface="Segoe UI" panose="020B0502040204020203" pitchFamily="34" charset="0"/>
              </a:rPr>
              <a:t>on-premises infrastructure.</a:t>
            </a:r>
          </a:p>
          <a:p>
            <a:pPr marL="0" indent="0">
              <a:spcBef>
                <a:spcPts val="612"/>
              </a:spcBef>
              <a:spcAft>
                <a:spcPts val="500"/>
              </a:spcAft>
              <a:buNone/>
              <a:defRPr/>
            </a:pPr>
            <a:r>
              <a:rPr lang="en-US" sz="1600" b="1">
                <a:solidFill>
                  <a:srgbClr val="0078D4"/>
                </a:solidFill>
                <a:latin typeface="Segoe UI Semibold"/>
              </a:rPr>
              <a:t>Manage </a:t>
            </a:r>
            <a:r>
              <a:rPr lang="en-US" sz="1600">
                <a:solidFill>
                  <a:srgbClr val="000000"/>
                </a:solidFill>
                <a:latin typeface="Segoe UI" panose="020B0502040204020203" pitchFamily="34" charset="0"/>
              </a:rPr>
              <a:t>identities and endpoints in the cloud.</a:t>
            </a:r>
          </a:p>
          <a:p>
            <a:pPr marL="0" indent="0">
              <a:spcBef>
                <a:spcPts val="612"/>
              </a:spcBef>
              <a:spcAft>
                <a:spcPts val="500"/>
              </a:spcAft>
              <a:buNone/>
              <a:defRPr/>
            </a:pPr>
            <a:endParaRPr lang="en-US" sz="1600">
              <a:solidFill>
                <a:srgbClr val="000000"/>
              </a:solidFill>
              <a:latin typeface="Segoe UI" panose="020B0502040204020203" pitchFamily="34" charset="0"/>
            </a:endParaRPr>
          </a:p>
        </p:txBody>
      </p:sp>
      <p:sp>
        <p:nvSpPr>
          <p:cNvPr id="42" name="Title 1">
            <a:extLst>
              <a:ext uri="{FF2B5EF4-FFF2-40B4-BE49-F238E27FC236}">
                <a16:creationId xmlns:a16="http://schemas.microsoft.com/office/drawing/2014/main" id="{87B61483-A2E9-6648-AEDC-D1D5A797B1E1}"/>
              </a:ext>
            </a:extLst>
          </p:cNvPr>
          <p:cNvSpPr txBox="1">
            <a:spLocks/>
          </p:cNvSpPr>
          <p:nvPr/>
        </p:nvSpPr>
        <p:spPr>
          <a:xfrm>
            <a:off x="2329772" y="3513131"/>
            <a:ext cx="3110831" cy="898770"/>
          </a:xfrm>
          <a:prstGeom prst="rect">
            <a:avLst/>
          </a:prstGeom>
          <a:solidFill>
            <a:schemeClr val="bg1"/>
          </a:solidFill>
        </p:spPr>
        <p:txBody>
          <a:bodyPr vert="horz" wrap="square" lIns="182880" tIns="0" rIns="91440" bIns="0" rtlCol="0" anchor="ctr" anchorCtr="0">
            <a:noAutofit/>
          </a:bodyPr>
          <a:lstStyle>
            <a:lvl1pPr algn="l" defTabSz="932719" rtl="0" eaLnBrk="1" latinLnBrk="0" hangingPunct="1">
              <a:lnSpc>
                <a:spcPct val="100000"/>
              </a:lnSpc>
              <a:spcBef>
                <a:spcPct val="0"/>
              </a:spcBef>
              <a:buNone/>
              <a:defRPr lang="en-US" sz="3600" b="0" kern="1200" cap="none" spc="-51"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a:lnSpc>
                <a:spcPts val="2500"/>
              </a:lnSpc>
            </a:pPr>
            <a:r>
              <a:rPr lang="en-US" sz="2000" b="1" kern="0" spc="0">
                <a:ln>
                  <a:noFill/>
                </a:ln>
                <a:solidFill>
                  <a:srgbClr val="000000"/>
                </a:solidFill>
                <a:latin typeface="Segoe UI Semibold" panose="020B0502040204020203" pitchFamily="34" charset="0"/>
                <a:cs typeface="Segoe UI Semibold" panose="020B0502040204020203" pitchFamily="34" charset="0"/>
              </a:rPr>
              <a:t>Secure the hybrid</a:t>
            </a:r>
            <a:br>
              <a:rPr lang="en-US" sz="2000" b="1" kern="0" spc="0">
                <a:ln>
                  <a:noFill/>
                </a:ln>
                <a:solidFill>
                  <a:srgbClr val="000000"/>
                </a:solidFill>
                <a:latin typeface="Segoe UI Semibold" panose="020B0502040204020203" pitchFamily="34" charset="0"/>
                <a:cs typeface="Segoe UI Semibold" panose="020B0502040204020203" pitchFamily="34" charset="0"/>
              </a:rPr>
            </a:br>
            <a:r>
              <a:rPr lang="en-US" sz="2000" b="1" kern="0" spc="0">
                <a:ln>
                  <a:noFill/>
                </a:ln>
                <a:solidFill>
                  <a:srgbClr val="000000"/>
                </a:solidFill>
                <a:latin typeface="Segoe UI Semibold" panose="020B0502040204020203" pitchFamily="34" charset="0"/>
                <a:cs typeface="Segoe UI Semibold" panose="020B0502040204020203" pitchFamily="34" charset="0"/>
              </a:rPr>
              <a:t>workforce</a:t>
            </a:r>
          </a:p>
        </p:txBody>
      </p:sp>
      <p:sp>
        <p:nvSpPr>
          <p:cNvPr id="49" name="Text Placeholder 7">
            <a:extLst>
              <a:ext uri="{FF2B5EF4-FFF2-40B4-BE49-F238E27FC236}">
                <a16:creationId xmlns:a16="http://schemas.microsoft.com/office/drawing/2014/main" id="{7A6DD3CD-8035-4A49-8C62-0F456219831F}"/>
              </a:ext>
            </a:extLst>
          </p:cNvPr>
          <p:cNvSpPr txBox="1">
            <a:spLocks/>
          </p:cNvSpPr>
          <p:nvPr/>
        </p:nvSpPr>
        <p:spPr>
          <a:xfrm>
            <a:off x="6825511" y="3413065"/>
            <a:ext cx="3607183" cy="864447"/>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12"/>
              </a:spcBef>
              <a:spcAft>
                <a:spcPts val="500"/>
              </a:spcAft>
              <a:buNone/>
              <a:defRPr/>
            </a:pPr>
            <a:r>
              <a:rPr lang="en-US" sz="1600" b="1">
                <a:solidFill>
                  <a:srgbClr val="0078D4"/>
                </a:solidFill>
                <a:latin typeface="Segoe UI Semibold"/>
                <a:cs typeface="+mn-cs"/>
              </a:rPr>
              <a:t>Ensure </a:t>
            </a:r>
            <a:r>
              <a:rPr lang="en-US" sz="1600">
                <a:solidFill>
                  <a:srgbClr val="000000"/>
                </a:solidFill>
                <a:latin typeface="Segoe UI" panose="020B0502040204020203" pitchFamily="34" charset="0"/>
              </a:rPr>
              <a:t>device compliance.</a:t>
            </a:r>
          </a:p>
          <a:p>
            <a:pPr marL="0" indent="0">
              <a:spcBef>
                <a:spcPts val="612"/>
              </a:spcBef>
              <a:spcAft>
                <a:spcPts val="500"/>
              </a:spcAft>
              <a:buNone/>
              <a:defRPr/>
            </a:pPr>
            <a:r>
              <a:rPr lang="en-US" sz="1600">
                <a:solidFill>
                  <a:schemeClr val="accent1"/>
                </a:solidFill>
                <a:latin typeface="+mj-lt"/>
              </a:rPr>
              <a:t>Turn on </a:t>
            </a:r>
            <a:r>
              <a:rPr lang="en-US" sz="1600">
                <a:solidFill>
                  <a:schemeClr val="tx1"/>
                </a:solidFill>
              </a:rPr>
              <a:t>MFA.</a:t>
            </a:r>
          </a:p>
          <a:p>
            <a:pPr marL="0" indent="0">
              <a:spcBef>
                <a:spcPts val="612"/>
              </a:spcBef>
              <a:spcAft>
                <a:spcPts val="500"/>
              </a:spcAft>
              <a:buNone/>
              <a:defRPr/>
            </a:pPr>
            <a:r>
              <a:rPr lang="en-US" sz="1600">
                <a:solidFill>
                  <a:schemeClr val="accent1"/>
                </a:solidFill>
                <a:latin typeface="+mj-lt"/>
              </a:rPr>
              <a:t>Enforce</a:t>
            </a:r>
            <a:r>
              <a:rPr lang="en-US" sz="1600">
                <a:solidFill>
                  <a:srgbClr val="000000"/>
                </a:solidFill>
                <a:latin typeface="Segoe UI" panose="020B0502040204020203" pitchFamily="34" charset="0"/>
              </a:rPr>
              <a:t> Conditional Access policies.</a:t>
            </a:r>
          </a:p>
        </p:txBody>
      </p:sp>
      <p:sp>
        <p:nvSpPr>
          <p:cNvPr id="45" name="Title 1">
            <a:extLst>
              <a:ext uri="{FF2B5EF4-FFF2-40B4-BE49-F238E27FC236}">
                <a16:creationId xmlns:a16="http://schemas.microsoft.com/office/drawing/2014/main" id="{A31F9351-7029-6342-B063-B66F1EC7C374}"/>
              </a:ext>
            </a:extLst>
          </p:cNvPr>
          <p:cNvSpPr txBox="1">
            <a:spLocks/>
          </p:cNvSpPr>
          <p:nvPr/>
        </p:nvSpPr>
        <p:spPr>
          <a:xfrm>
            <a:off x="2325864" y="5215646"/>
            <a:ext cx="3099109" cy="898770"/>
          </a:xfrm>
          <a:prstGeom prst="rect">
            <a:avLst/>
          </a:prstGeom>
          <a:solidFill>
            <a:schemeClr val="bg1"/>
          </a:solidFill>
        </p:spPr>
        <p:txBody>
          <a:bodyPr vert="horz" wrap="square" lIns="182880" tIns="0" rIns="91440" bIns="0" rtlCol="0" anchor="ctr" anchorCtr="0">
            <a:noAutofit/>
          </a:bodyPr>
          <a:lstStyle>
            <a:lvl1pPr algn="l" defTabSz="932719" rtl="0" eaLnBrk="1" latinLnBrk="0" hangingPunct="1">
              <a:lnSpc>
                <a:spcPct val="100000"/>
              </a:lnSpc>
              <a:spcBef>
                <a:spcPct val="0"/>
              </a:spcBef>
              <a:buNone/>
              <a:defRPr lang="en-US" sz="3600" b="0" kern="1200" cap="none" spc="-51"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a:lnSpc>
                <a:spcPts val="2500"/>
              </a:lnSpc>
            </a:pPr>
            <a:r>
              <a:rPr lang="en-US" sz="2000" b="1" kern="0" spc="0">
                <a:ln>
                  <a:noFill/>
                </a:ln>
                <a:solidFill>
                  <a:srgbClr val="000000"/>
                </a:solidFill>
                <a:latin typeface="Segoe UI Semibold" panose="020B0502040204020203" pitchFamily="34" charset="0"/>
                <a:cs typeface="Segoe UI Semibold" panose="020B0502040204020203" pitchFamily="34" charset="0"/>
              </a:rPr>
              <a:t>Transform employee experiences</a:t>
            </a:r>
          </a:p>
        </p:txBody>
      </p:sp>
      <p:sp>
        <p:nvSpPr>
          <p:cNvPr id="50" name="Text Placeholder 7">
            <a:extLst>
              <a:ext uri="{FF2B5EF4-FFF2-40B4-BE49-F238E27FC236}">
                <a16:creationId xmlns:a16="http://schemas.microsoft.com/office/drawing/2014/main" id="{81AE4A34-AAE2-1D4E-9478-703CFCBDA295}"/>
              </a:ext>
            </a:extLst>
          </p:cNvPr>
          <p:cNvSpPr txBox="1">
            <a:spLocks/>
          </p:cNvSpPr>
          <p:nvPr/>
        </p:nvSpPr>
        <p:spPr>
          <a:xfrm>
            <a:off x="6825511" y="5397956"/>
            <a:ext cx="4644998" cy="586157"/>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12"/>
              </a:spcBef>
              <a:spcAft>
                <a:spcPts val="500"/>
              </a:spcAft>
              <a:buNone/>
              <a:defRPr/>
            </a:pPr>
            <a:r>
              <a:rPr lang="en-US" sz="1600" b="1">
                <a:solidFill>
                  <a:srgbClr val="0078D4"/>
                </a:solidFill>
                <a:latin typeface="Segoe UI Semibold"/>
                <a:cs typeface="+mn-cs"/>
              </a:rPr>
              <a:t>Secure </a:t>
            </a:r>
            <a:r>
              <a:rPr lang="en-US" sz="1600">
                <a:solidFill>
                  <a:srgbClr val="000000"/>
                </a:solidFill>
                <a:latin typeface="Segoe UI" panose="020B0502040204020203" pitchFamily="34" charset="0"/>
              </a:rPr>
              <a:t>all apps with an integrated Identity &amp; Endpoint management solution.</a:t>
            </a:r>
          </a:p>
        </p:txBody>
      </p:sp>
      <p:grpSp>
        <p:nvGrpSpPr>
          <p:cNvPr id="24" name="Group 23">
            <a:extLst>
              <a:ext uri="{FF2B5EF4-FFF2-40B4-BE49-F238E27FC236}">
                <a16:creationId xmlns:a16="http://schemas.microsoft.com/office/drawing/2014/main" id="{6F6B232C-9332-5748-AE92-0E4D3CD40116}"/>
              </a:ext>
              <a:ext uri="{C183D7F6-B498-43B3-948B-1728B52AA6E4}">
                <adec:decorative xmlns:adec="http://schemas.microsoft.com/office/drawing/2017/decorative" val="1"/>
              </a:ext>
            </a:extLst>
          </p:cNvPr>
          <p:cNvGrpSpPr/>
          <p:nvPr/>
        </p:nvGrpSpPr>
        <p:grpSpPr>
          <a:xfrm>
            <a:off x="853608" y="1703986"/>
            <a:ext cx="1112029" cy="1112029"/>
            <a:chOff x="1429976" y="2741795"/>
            <a:chExt cx="1720770" cy="1720770"/>
          </a:xfrm>
        </p:grpSpPr>
        <p:sp>
          <p:nvSpPr>
            <p:cNvPr id="27" name="Oval 26">
              <a:extLst>
                <a:ext uri="{FF2B5EF4-FFF2-40B4-BE49-F238E27FC236}">
                  <a16:creationId xmlns:a16="http://schemas.microsoft.com/office/drawing/2014/main" id="{4A748526-FE10-1146-B076-D35CC49E4729}"/>
                </a:ext>
                <a:ext uri="{C183D7F6-B498-43B3-948B-1728B52AA6E4}">
                  <adec:decorative xmlns:adec="http://schemas.microsoft.com/office/drawing/2017/decorative" val="1"/>
                </a:ext>
              </a:extLst>
            </p:cNvPr>
            <p:cNvSpPr/>
            <p:nvPr/>
          </p:nvSpPr>
          <p:spPr bwMode="auto">
            <a:xfrm>
              <a:off x="1429976" y="2741795"/>
              <a:ext cx="1720770" cy="1720770"/>
            </a:xfrm>
            <a:prstGeom prst="ellipse">
              <a:avLst/>
            </a:prstGeom>
            <a:solidFill>
              <a:schemeClr val="accent2"/>
            </a:solidFill>
            <a:ln w="190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8" name="Graphic 6">
              <a:extLst>
                <a:ext uri="{FF2B5EF4-FFF2-40B4-BE49-F238E27FC236}">
                  <a16:creationId xmlns:a16="http://schemas.microsoft.com/office/drawing/2014/main" id="{109A1519-2744-C142-A139-B6AA0CE31677}"/>
                </a:ext>
                <a:ext uri="{C183D7F6-B498-43B3-948B-1728B52AA6E4}">
                  <adec:decorative xmlns:adec="http://schemas.microsoft.com/office/drawing/2017/decorative" val="1"/>
                </a:ext>
              </a:extLst>
            </p:cNvPr>
            <p:cNvSpPr/>
            <p:nvPr/>
          </p:nvSpPr>
          <p:spPr>
            <a:xfrm>
              <a:off x="1835884" y="3263457"/>
              <a:ext cx="922306" cy="677446"/>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9050" cap="sq">
              <a:solidFill>
                <a:srgbClr val="FFFFFF"/>
              </a:solidFill>
              <a:prstDash val="solid"/>
              <a:miter lim="800000"/>
              <a:headEnd/>
              <a:tailEnd/>
            </a:ln>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j-ea"/>
                <a:cs typeface="+mj-cs"/>
              </a:endParaRPr>
            </a:p>
          </p:txBody>
        </p:sp>
      </p:grpSp>
      <p:grpSp>
        <p:nvGrpSpPr>
          <p:cNvPr id="29" name="Group 28">
            <a:extLst>
              <a:ext uri="{FF2B5EF4-FFF2-40B4-BE49-F238E27FC236}">
                <a16:creationId xmlns:a16="http://schemas.microsoft.com/office/drawing/2014/main" id="{AAAF0A09-D6CB-E243-9C85-55371779C824}"/>
              </a:ext>
              <a:ext uri="{C183D7F6-B498-43B3-948B-1728B52AA6E4}">
                <adec:decorative xmlns:adec="http://schemas.microsoft.com/office/drawing/2017/decorative" val="1"/>
              </a:ext>
            </a:extLst>
          </p:cNvPr>
          <p:cNvGrpSpPr/>
          <p:nvPr/>
        </p:nvGrpSpPr>
        <p:grpSpPr>
          <a:xfrm>
            <a:off x="824853" y="3406502"/>
            <a:ext cx="1112029" cy="1112029"/>
            <a:chOff x="5200485" y="2737969"/>
            <a:chExt cx="1720770" cy="1720770"/>
          </a:xfrm>
        </p:grpSpPr>
        <p:sp>
          <p:nvSpPr>
            <p:cNvPr id="30" name="Oval 29">
              <a:extLst>
                <a:ext uri="{FF2B5EF4-FFF2-40B4-BE49-F238E27FC236}">
                  <a16:creationId xmlns:a16="http://schemas.microsoft.com/office/drawing/2014/main" id="{3447E29F-2B40-1949-96F3-80C9FC22D9A3}"/>
                </a:ext>
                <a:ext uri="{C183D7F6-B498-43B3-948B-1728B52AA6E4}">
                  <adec:decorative xmlns:adec="http://schemas.microsoft.com/office/drawing/2017/decorative" val="1"/>
                </a:ext>
              </a:extLst>
            </p:cNvPr>
            <p:cNvSpPr/>
            <p:nvPr/>
          </p:nvSpPr>
          <p:spPr bwMode="auto">
            <a:xfrm>
              <a:off x="5200485" y="2737969"/>
              <a:ext cx="1720770" cy="1720770"/>
            </a:xfrm>
            <a:prstGeom prst="ellipse">
              <a:avLst/>
            </a:prstGeom>
            <a:solidFill>
              <a:schemeClr val="accent4"/>
            </a:solidFill>
            <a:ln w="190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1" name="Shield_EA18">
              <a:extLst>
                <a:ext uri="{FF2B5EF4-FFF2-40B4-BE49-F238E27FC236}">
                  <a16:creationId xmlns:a16="http://schemas.microsoft.com/office/drawing/2014/main" id="{D259EE51-914B-9946-86F5-53DF2E353C6C}"/>
                </a:ext>
                <a:ext uri="{C183D7F6-B498-43B3-948B-1728B52AA6E4}">
                  <adec:decorative xmlns:adec="http://schemas.microsoft.com/office/drawing/2017/decorative" val="1"/>
                </a:ext>
              </a:extLst>
            </p:cNvPr>
            <p:cNvSpPr>
              <a:spLocks noChangeAspect="1"/>
            </p:cNvSpPr>
            <p:nvPr/>
          </p:nvSpPr>
          <p:spPr bwMode="auto">
            <a:xfrm>
              <a:off x="5682131" y="3197765"/>
              <a:ext cx="780670" cy="83115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gradFill>
                <a:effectLst/>
                <a:uLnTx/>
                <a:uFillTx/>
                <a:latin typeface="Segoe UI"/>
                <a:ea typeface="+mj-ea"/>
                <a:cs typeface="+mj-cs"/>
              </a:endParaRPr>
            </a:p>
          </p:txBody>
        </p:sp>
      </p:grpSp>
      <p:grpSp>
        <p:nvGrpSpPr>
          <p:cNvPr id="32" name="Group 31">
            <a:extLst>
              <a:ext uri="{FF2B5EF4-FFF2-40B4-BE49-F238E27FC236}">
                <a16:creationId xmlns:a16="http://schemas.microsoft.com/office/drawing/2014/main" id="{47437209-A78A-DD4F-82B1-6730E180694C}"/>
              </a:ext>
              <a:ext uri="{C183D7F6-B498-43B3-948B-1728B52AA6E4}">
                <adec:decorative xmlns:adec="http://schemas.microsoft.com/office/drawing/2017/decorative" val="1"/>
              </a:ext>
            </a:extLst>
          </p:cNvPr>
          <p:cNvGrpSpPr/>
          <p:nvPr/>
        </p:nvGrpSpPr>
        <p:grpSpPr>
          <a:xfrm>
            <a:off x="832767" y="5109017"/>
            <a:ext cx="1112029" cy="1112029"/>
            <a:chOff x="8905067" y="2734994"/>
            <a:chExt cx="1720770" cy="1720770"/>
          </a:xfrm>
        </p:grpSpPr>
        <p:sp>
          <p:nvSpPr>
            <p:cNvPr id="33" name="Oval 32">
              <a:extLst>
                <a:ext uri="{FF2B5EF4-FFF2-40B4-BE49-F238E27FC236}">
                  <a16:creationId xmlns:a16="http://schemas.microsoft.com/office/drawing/2014/main" id="{F46AB5B9-E155-7B4A-BD82-6491C2654CB2}"/>
                </a:ext>
                <a:ext uri="{C183D7F6-B498-43B3-948B-1728B52AA6E4}">
                  <adec:decorative xmlns:adec="http://schemas.microsoft.com/office/drawing/2017/decorative" val="1"/>
                </a:ext>
              </a:extLst>
            </p:cNvPr>
            <p:cNvSpPr/>
            <p:nvPr/>
          </p:nvSpPr>
          <p:spPr bwMode="auto">
            <a:xfrm>
              <a:off x="8905067" y="2734994"/>
              <a:ext cx="1720770" cy="1720770"/>
            </a:xfrm>
            <a:prstGeom prst="ellipse">
              <a:avLst/>
            </a:prstGeom>
            <a:solidFill>
              <a:schemeClr val="accent3"/>
            </a:solidFill>
            <a:ln w="190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964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4" name="people_12">
              <a:extLst>
                <a:ext uri="{FF2B5EF4-FFF2-40B4-BE49-F238E27FC236}">
                  <a16:creationId xmlns:a16="http://schemas.microsoft.com/office/drawing/2014/main" id="{F359E866-CFCA-2446-B338-93FD650C83FF}"/>
                </a:ext>
                <a:ext uri="{C183D7F6-B498-43B3-948B-1728B52AA6E4}">
                  <adec:decorative xmlns:adec="http://schemas.microsoft.com/office/drawing/2017/decorative" val="1"/>
                </a:ext>
              </a:extLst>
            </p:cNvPr>
            <p:cNvSpPr>
              <a:spLocks noChangeAspect="1" noEditPoints="1"/>
            </p:cNvSpPr>
            <p:nvPr/>
          </p:nvSpPr>
          <p:spPr bwMode="auto">
            <a:xfrm>
              <a:off x="9325343" y="3227292"/>
              <a:ext cx="898000" cy="76615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major"/>
          </p:style>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000000"/>
                </a:solidFill>
                <a:effectLst/>
                <a:uLnTx/>
                <a:uFillTx/>
                <a:latin typeface="Segoe UI"/>
                <a:ea typeface="+mj-ea"/>
                <a:cs typeface="+mj-cs"/>
              </a:endParaRPr>
            </a:p>
          </p:txBody>
        </p:sp>
      </p:grpSp>
      <p:sp>
        <p:nvSpPr>
          <p:cNvPr id="61" name="Graphic 4">
            <a:extLst>
              <a:ext uri="{FF2B5EF4-FFF2-40B4-BE49-F238E27FC236}">
                <a16:creationId xmlns:a16="http://schemas.microsoft.com/office/drawing/2014/main" id="{27B92FB2-84B9-B141-A019-F653E3B467D6}"/>
              </a:ext>
              <a:ext uri="{C183D7F6-B498-43B3-948B-1728B52AA6E4}">
                <adec:decorative xmlns:adec="http://schemas.microsoft.com/office/drawing/2017/decorative" val="1"/>
              </a:ext>
            </a:extLst>
          </p:cNvPr>
          <p:cNvSpPr/>
          <p:nvPr/>
        </p:nvSpPr>
        <p:spPr>
          <a:xfrm>
            <a:off x="5978131" y="1915867"/>
            <a:ext cx="422274" cy="68826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endParaRPr lang="en-US"/>
          </a:p>
        </p:txBody>
      </p:sp>
      <p:sp>
        <p:nvSpPr>
          <p:cNvPr id="62" name="Graphic 4">
            <a:extLst>
              <a:ext uri="{FF2B5EF4-FFF2-40B4-BE49-F238E27FC236}">
                <a16:creationId xmlns:a16="http://schemas.microsoft.com/office/drawing/2014/main" id="{37BAAD1D-4BC5-5E40-BE60-B50BB73117CB}"/>
              </a:ext>
              <a:ext uri="{C183D7F6-B498-43B3-948B-1728B52AA6E4}">
                <adec:decorative xmlns:adec="http://schemas.microsoft.com/office/drawing/2017/decorative" val="1"/>
              </a:ext>
            </a:extLst>
          </p:cNvPr>
          <p:cNvSpPr/>
          <p:nvPr/>
        </p:nvSpPr>
        <p:spPr>
          <a:xfrm>
            <a:off x="5978131" y="3618383"/>
            <a:ext cx="422274" cy="68826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endParaRPr lang="en-US"/>
          </a:p>
        </p:txBody>
      </p:sp>
      <p:sp>
        <p:nvSpPr>
          <p:cNvPr id="63" name="Graphic 4">
            <a:extLst>
              <a:ext uri="{FF2B5EF4-FFF2-40B4-BE49-F238E27FC236}">
                <a16:creationId xmlns:a16="http://schemas.microsoft.com/office/drawing/2014/main" id="{70F361C6-301F-184D-AA02-1734098FDDC0}"/>
              </a:ext>
              <a:ext uri="{C183D7F6-B498-43B3-948B-1728B52AA6E4}">
                <adec:decorative xmlns:adec="http://schemas.microsoft.com/office/drawing/2017/decorative" val="1"/>
              </a:ext>
            </a:extLst>
          </p:cNvPr>
          <p:cNvSpPr/>
          <p:nvPr/>
        </p:nvSpPr>
        <p:spPr>
          <a:xfrm>
            <a:off x="5978131" y="5320898"/>
            <a:ext cx="422274" cy="68826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8521246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t>Thank you</a:t>
            </a:r>
          </a:p>
        </p:txBody>
      </p:sp>
      <p:sp>
        <p:nvSpPr>
          <p:cNvPr id="2" name="TextBox 1">
            <a:extLst>
              <a:ext uri="{FF2B5EF4-FFF2-40B4-BE49-F238E27FC236}">
                <a16:creationId xmlns:a16="http://schemas.microsoft.com/office/drawing/2014/main" id="{93B8EF57-1FE8-4B37-9A1F-0D9FF14DFF25}"/>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Roger Halbheer</a:t>
            </a:r>
          </a:p>
        </p:txBody>
      </p:sp>
      <p:sp>
        <p:nvSpPr>
          <p:cNvPr id="4" name="mail" title="Icon of an envelope">
            <a:extLst>
              <a:ext uri="{FF2B5EF4-FFF2-40B4-BE49-F238E27FC236}">
                <a16:creationId xmlns:a16="http://schemas.microsoft.com/office/drawing/2014/main" id="{90DAAF81-E33B-4CDA-B3D8-2054AFB482B8}"/>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953775C9-4AA1-469B-90CE-8E2B08316DCD}"/>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7EBD93E5-14D0-4481-93C7-F1D36A3F726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0E22F1FD-514A-4DBD-9364-7D3EDD592E59}"/>
              </a:ext>
            </a:extLst>
          </p:cNvPr>
          <p:cNvPicPr>
            <a:picLocks noChangeAspect="1"/>
          </p:cNvPicPr>
          <p:nvPr/>
        </p:nvPicPr>
        <p:blipFill rotWithShape="1">
          <a:blip r:embed="rId2"/>
          <a:srcRect l="21062" t="43158" r="21001" b="12421"/>
          <a:stretch/>
        </p:blipFill>
        <p:spPr>
          <a:xfrm>
            <a:off x="8519962" y="5331542"/>
            <a:ext cx="863292" cy="856527"/>
          </a:xfrm>
          <a:prstGeom prst="rect">
            <a:avLst/>
          </a:prstGeom>
        </p:spPr>
      </p:pic>
      <p:pic>
        <p:nvPicPr>
          <p:cNvPr id="14" name="Picture 13" descr="Linkedin">
            <a:hlinkClick r:id="rId3" tgtFrame="&quot;_blank&quot;"/>
            <a:extLst>
              <a:ext uri="{FF2B5EF4-FFF2-40B4-BE49-F238E27FC236}">
                <a16:creationId xmlns:a16="http://schemas.microsoft.com/office/drawing/2014/main" id="{7609BE8F-DBB8-4704-A5C7-3E04CB532A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26254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0</TotalTime>
  <Words>1310</Words>
  <Application>Microsoft Office PowerPoint</Application>
  <PresentationFormat>Widescreen</PresentationFormat>
  <Paragraphs>262</Paragraphs>
  <Slides>24</Slides>
  <Notes>21</Notes>
  <HiddenSlides>16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Calibri</vt:lpstr>
      <vt:lpstr>Consolas</vt:lpstr>
      <vt:lpstr>Roboto Light</vt:lpstr>
      <vt:lpstr>Segoe Pro Display</vt:lpstr>
      <vt:lpstr>Segoe UI</vt:lpstr>
      <vt:lpstr>Segoe UI Semibold</vt:lpstr>
      <vt:lpstr>Segoe UI Semilight</vt:lpstr>
      <vt:lpstr>Wingdings</vt:lpstr>
      <vt:lpstr>Microsoft Security template</vt:lpstr>
      <vt:lpstr>Innovation Through Security</vt:lpstr>
      <vt:lpstr>The era of transformation</vt:lpstr>
      <vt:lpstr>Security Shifts to Continuous Improvement</vt:lpstr>
      <vt:lpstr>A new reality needs new principles </vt:lpstr>
      <vt:lpstr>Define Zero Trust Principles</vt:lpstr>
      <vt:lpstr>Secure your organization with Zero Trust</vt:lpstr>
      <vt:lpstr>Secure digital transformation </vt:lpstr>
      <vt:lpstr>Summary – What should be top of mind </vt:lpstr>
      <vt:lpstr>Thank you</vt:lpstr>
      <vt:lpstr>Modernize identity and endpoint management </vt:lpstr>
      <vt:lpstr>Strategies for modernization</vt:lpstr>
      <vt:lpstr>Migrate authentication and identities to the cloud</vt:lpstr>
      <vt:lpstr>Manage endpoints in the cloud at your own pace</vt:lpstr>
      <vt:lpstr>Unify app management</vt:lpstr>
      <vt:lpstr>Secure the  hybrid workforce </vt:lpstr>
      <vt:lpstr>Verify user identities with strong authentication</vt:lpstr>
      <vt:lpstr>Allow only compliant devices to access data</vt:lpstr>
      <vt:lpstr>Configure adaptive access policies</vt:lpstr>
      <vt:lpstr>Safeguard resources with access lifecycle management</vt:lpstr>
      <vt:lpstr>Transform employee experiences </vt:lpstr>
      <vt:lpstr>Strategies for transforming employee experiences</vt:lpstr>
      <vt:lpstr>Customize secure access for all user types </vt:lpstr>
      <vt:lpstr>Strategies for customizing secure access for all users</vt:lpstr>
      <vt:lpstr>Empowering  frontline workers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2021-09-13T07:12:30Z</dcterms:created>
  <dcterms:modified xsi:type="dcterms:W3CDTF">2021-09-13T07:12:57Z</dcterms:modified>
  <cp:category/>
</cp:coreProperties>
</file>